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snapToObjects="1">
      <p:cViewPr>
        <p:scale>
          <a:sx n="320" d="100"/>
          <a:sy n="320" d="100"/>
        </p:scale>
        <p:origin x="-7392" y="-7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618D-F30A-8445-B466-21F307B75A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2CEFB-1561-644E-9784-ED6BD3EBD1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65AFF4-FAD2-1D41-940B-A8CCDC629E79}"/>
              </a:ext>
            </a:extLst>
          </p:cNvPr>
          <p:cNvSpPr>
            <a:spLocks noGrp="1"/>
          </p:cNvSpPr>
          <p:nvPr>
            <p:ph type="dt" sz="half" idx="10"/>
          </p:nvPr>
        </p:nvSpPr>
        <p:spPr/>
        <p:txBody>
          <a:bodyPr/>
          <a:lstStyle/>
          <a:p>
            <a:fld id="{BE987CA8-0D86-374B-A5D7-38E77E154540}" type="datetimeFigureOut">
              <a:rPr lang="en-US" smtClean="0"/>
              <a:t>4/6/21</a:t>
            </a:fld>
            <a:endParaRPr lang="en-US"/>
          </a:p>
        </p:txBody>
      </p:sp>
      <p:sp>
        <p:nvSpPr>
          <p:cNvPr id="5" name="Footer Placeholder 4">
            <a:extLst>
              <a:ext uri="{FF2B5EF4-FFF2-40B4-BE49-F238E27FC236}">
                <a16:creationId xmlns:a16="http://schemas.microsoft.com/office/drawing/2014/main" id="{EA2F06B9-324A-DC40-978C-8C3D92C86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F9666-AF46-F747-BCB8-08F071A68C42}"/>
              </a:ext>
            </a:extLst>
          </p:cNvPr>
          <p:cNvSpPr>
            <a:spLocks noGrp="1"/>
          </p:cNvSpPr>
          <p:nvPr>
            <p:ph type="sldNum" sz="quarter" idx="12"/>
          </p:nvPr>
        </p:nvSpPr>
        <p:spPr/>
        <p:txBody>
          <a:bodyPr/>
          <a:lstStyle/>
          <a:p>
            <a:fld id="{26BE347F-CAA6-2D4E-889D-2BA7E9600A52}" type="slidenum">
              <a:rPr lang="en-US" smtClean="0"/>
              <a:t>‹#›</a:t>
            </a:fld>
            <a:endParaRPr lang="en-US"/>
          </a:p>
        </p:txBody>
      </p:sp>
    </p:spTree>
    <p:extLst>
      <p:ext uri="{BB962C8B-B14F-4D97-AF65-F5344CB8AC3E}">
        <p14:creationId xmlns:p14="http://schemas.microsoft.com/office/powerpoint/2010/main" val="246076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368A-17D4-DF42-B34A-42FC6CCFB0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B0D53D-A1AF-724C-B9D8-E6B12E1FB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4C51F-FA6D-3549-8B40-DDAA531FA5D2}"/>
              </a:ext>
            </a:extLst>
          </p:cNvPr>
          <p:cNvSpPr>
            <a:spLocks noGrp="1"/>
          </p:cNvSpPr>
          <p:nvPr>
            <p:ph type="dt" sz="half" idx="10"/>
          </p:nvPr>
        </p:nvSpPr>
        <p:spPr/>
        <p:txBody>
          <a:bodyPr/>
          <a:lstStyle/>
          <a:p>
            <a:fld id="{BE987CA8-0D86-374B-A5D7-38E77E154540}" type="datetimeFigureOut">
              <a:rPr lang="en-US" smtClean="0"/>
              <a:t>4/6/21</a:t>
            </a:fld>
            <a:endParaRPr lang="en-US"/>
          </a:p>
        </p:txBody>
      </p:sp>
      <p:sp>
        <p:nvSpPr>
          <p:cNvPr id="5" name="Footer Placeholder 4">
            <a:extLst>
              <a:ext uri="{FF2B5EF4-FFF2-40B4-BE49-F238E27FC236}">
                <a16:creationId xmlns:a16="http://schemas.microsoft.com/office/drawing/2014/main" id="{A7E12455-404A-774D-80BE-D916D8AE8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DA21-5CE4-AF4E-82ED-6A19160959C5}"/>
              </a:ext>
            </a:extLst>
          </p:cNvPr>
          <p:cNvSpPr>
            <a:spLocks noGrp="1"/>
          </p:cNvSpPr>
          <p:nvPr>
            <p:ph type="sldNum" sz="quarter" idx="12"/>
          </p:nvPr>
        </p:nvSpPr>
        <p:spPr/>
        <p:txBody>
          <a:bodyPr/>
          <a:lstStyle/>
          <a:p>
            <a:fld id="{26BE347F-CAA6-2D4E-889D-2BA7E9600A52}" type="slidenum">
              <a:rPr lang="en-US" smtClean="0"/>
              <a:t>‹#›</a:t>
            </a:fld>
            <a:endParaRPr lang="en-US"/>
          </a:p>
        </p:txBody>
      </p:sp>
    </p:spTree>
    <p:extLst>
      <p:ext uri="{BB962C8B-B14F-4D97-AF65-F5344CB8AC3E}">
        <p14:creationId xmlns:p14="http://schemas.microsoft.com/office/powerpoint/2010/main" val="119895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45798-149A-4E44-8DE1-64DA75ED71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B50254-48D7-004A-BE20-DDF401514B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CF17F-6689-134A-A4C0-4975909DEC0E}"/>
              </a:ext>
            </a:extLst>
          </p:cNvPr>
          <p:cNvSpPr>
            <a:spLocks noGrp="1"/>
          </p:cNvSpPr>
          <p:nvPr>
            <p:ph type="dt" sz="half" idx="10"/>
          </p:nvPr>
        </p:nvSpPr>
        <p:spPr/>
        <p:txBody>
          <a:bodyPr/>
          <a:lstStyle/>
          <a:p>
            <a:fld id="{BE987CA8-0D86-374B-A5D7-38E77E154540}" type="datetimeFigureOut">
              <a:rPr lang="en-US" smtClean="0"/>
              <a:t>4/6/21</a:t>
            </a:fld>
            <a:endParaRPr lang="en-US"/>
          </a:p>
        </p:txBody>
      </p:sp>
      <p:sp>
        <p:nvSpPr>
          <p:cNvPr id="5" name="Footer Placeholder 4">
            <a:extLst>
              <a:ext uri="{FF2B5EF4-FFF2-40B4-BE49-F238E27FC236}">
                <a16:creationId xmlns:a16="http://schemas.microsoft.com/office/drawing/2014/main" id="{E31CCF41-8F94-F04C-8BDE-92132CE84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85B5B-9189-3D41-A4FA-CD0764AAAB67}"/>
              </a:ext>
            </a:extLst>
          </p:cNvPr>
          <p:cNvSpPr>
            <a:spLocks noGrp="1"/>
          </p:cNvSpPr>
          <p:nvPr>
            <p:ph type="sldNum" sz="quarter" idx="12"/>
          </p:nvPr>
        </p:nvSpPr>
        <p:spPr/>
        <p:txBody>
          <a:bodyPr/>
          <a:lstStyle/>
          <a:p>
            <a:fld id="{26BE347F-CAA6-2D4E-889D-2BA7E9600A52}" type="slidenum">
              <a:rPr lang="en-US" smtClean="0"/>
              <a:t>‹#›</a:t>
            </a:fld>
            <a:endParaRPr lang="en-US"/>
          </a:p>
        </p:txBody>
      </p:sp>
    </p:spTree>
    <p:extLst>
      <p:ext uri="{BB962C8B-B14F-4D97-AF65-F5344CB8AC3E}">
        <p14:creationId xmlns:p14="http://schemas.microsoft.com/office/powerpoint/2010/main" val="218470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57E8-B44F-EE4D-A155-4B8E926602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E6F8FA-5AF6-1C40-BA3D-D57EA12F13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D1219-F344-F946-A828-CBABD72801BE}"/>
              </a:ext>
            </a:extLst>
          </p:cNvPr>
          <p:cNvSpPr>
            <a:spLocks noGrp="1"/>
          </p:cNvSpPr>
          <p:nvPr>
            <p:ph type="dt" sz="half" idx="10"/>
          </p:nvPr>
        </p:nvSpPr>
        <p:spPr/>
        <p:txBody>
          <a:bodyPr/>
          <a:lstStyle/>
          <a:p>
            <a:fld id="{BE987CA8-0D86-374B-A5D7-38E77E154540}" type="datetimeFigureOut">
              <a:rPr lang="en-US" smtClean="0"/>
              <a:t>4/6/21</a:t>
            </a:fld>
            <a:endParaRPr lang="en-US"/>
          </a:p>
        </p:txBody>
      </p:sp>
      <p:sp>
        <p:nvSpPr>
          <p:cNvPr id="5" name="Footer Placeholder 4">
            <a:extLst>
              <a:ext uri="{FF2B5EF4-FFF2-40B4-BE49-F238E27FC236}">
                <a16:creationId xmlns:a16="http://schemas.microsoft.com/office/drawing/2014/main" id="{6C20C78D-CCD9-E543-BB9C-E32A25DC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5C0EC-E9A3-5C47-9008-9A699E56CA2A}"/>
              </a:ext>
            </a:extLst>
          </p:cNvPr>
          <p:cNvSpPr>
            <a:spLocks noGrp="1"/>
          </p:cNvSpPr>
          <p:nvPr>
            <p:ph type="sldNum" sz="quarter" idx="12"/>
          </p:nvPr>
        </p:nvSpPr>
        <p:spPr/>
        <p:txBody>
          <a:bodyPr/>
          <a:lstStyle/>
          <a:p>
            <a:fld id="{26BE347F-CAA6-2D4E-889D-2BA7E9600A52}" type="slidenum">
              <a:rPr lang="en-US" smtClean="0"/>
              <a:t>‹#›</a:t>
            </a:fld>
            <a:endParaRPr lang="en-US"/>
          </a:p>
        </p:txBody>
      </p:sp>
    </p:spTree>
    <p:extLst>
      <p:ext uri="{BB962C8B-B14F-4D97-AF65-F5344CB8AC3E}">
        <p14:creationId xmlns:p14="http://schemas.microsoft.com/office/powerpoint/2010/main" val="136758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2722-491C-994C-9BAF-F09BA37996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2FBA30-F13B-0341-8250-C6BE33E1AD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42A526-93EC-C24F-8E2F-913AB766C7DF}"/>
              </a:ext>
            </a:extLst>
          </p:cNvPr>
          <p:cNvSpPr>
            <a:spLocks noGrp="1"/>
          </p:cNvSpPr>
          <p:nvPr>
            <p:ph type="dt" sz="half" idx="10"/>
          </p:nvPr>
        </p:nvSpPr>
        <p:spPr/>
        <p:txBody>
          <a:bodyPr/>
          <a:lstStyle/>
          <a:p>
            <a:fld id="{BE987CA8-0D86-374B-A5D7-38E77E154540}" type="datetimeFigureOut">
              <a:rPr lang="en-US" smtClean="0"/>
              <a:t>4/6/21</a:t>
            </a:fld>
            <a:endParaRPr lang="en-US"/>
          </a:p>
        </p:txBody>
      </p:sp>
      <p:sp>
        <p:nvSpPr>
          <p:cNvPr id="5" name="Footer Placeholder 4">
            <a:extLst>
              <a:ext uri="{FF2B5EF4-FFF2-40B4-BE49-F238E27FC236}">
                <a16:creationId xmlns:a16="http://schemas.microsoft.com/office/drawing/2014/main" id="{BF0D600D-8D7B-5743-8199-8CE4A11F1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300E8-BD40-9D4E-8FB3-814F2DD7DF2E}"/>
              </a:ext>
            </a:extLst>
          </p:cNvPr>
          <p:cNvSpPr>
            <a:spLocks noGrp="1"/>
          </p:cNvSpPr>
          <p:nvPr>
            <p:ph type="sldNum" sz="quarter" idx="12"/>
          </p:nvPr>
        </p:nvSpPr>
        <p:spPr/>
        <p:txBody>
          <a:bodyPr/>
          <a:lstStyle/>
          <a:p>
            <a:fld id="{26BE347F-CAA6-2D4E-889D-2BA7E9600A52}" type="slidenum">
              <a:rPr lang="en-US" smtClean="0"/>
              <a:t>‹#›</a:t>
            </a:fld>
            <a:endParaRPr lang="en-US"/>
          </a:p>
        </p:txBody>
      </p:sp>
    </p:spTree>
    <p:extLst>
      <p:ext uri="{BB962C8B-B14F-4D97-AF65-F5344CB8AC3E}">
        <p14:creationId xmlns:p14="http://schemas.microsoft.com/office/powerpoint/2010/main" val="230144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6D91-2840-DB4D-AA27-0077A708E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96B77-A530-E54B-B6AB-EB6289A97F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007F7-15A2-2F48-A6D3-9EBB5AF2C3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0FF83C-DAA0-5B41-9395-B56C92B018FE}"/>
              </a:ext>
            </a:extLst>
          </p:cNvPr>
          <p:cNvSpPr>
            <a:spLocks noGrp="1"/>
          </p:cNvSpPr>
          <p:nvPr>
            <p:ph type="dt" sz="half" idx="10"/>
          </p:nvPr>
        </p:nvSpPr>
        <p:spPr/>
        <p:txBody>
          <a:bodyPr/>
          <a:lstStyle/>
          <a:p>
            <a:fld id="{BE987CA8-0D86-374B-A5D7-38E77E154540}" type="datetimeFigureOut">
              <a:rPr lang="en-US" smtClean="0"/>
              <a:t>4/6/21</a:t>
            </a:fld>
            <a:endParaRPr lang="en-US"/>
          </a:p>
        </p:txBody>
      </p:sp>
      <p:sp>
        <p:nvSpPr>
          <p:cNvPr id="6" name="Footer Placeholder 5">
            <a:extLst>
              <a:ext uri="{FF2B5EF4-FFF2-40B4-BE49-F238E27FC236}">
                <a16:creationId xmlns:a16="http://schemas.microsoft.com/office/drawing/2014/main" id="{099936C6-9DD2-7D4E-887F-1F1FF83C5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CEFC8-A7B6-2C43-9C1F-4450D58C6746}"/>
              </a:ext>
            </a:extLst>
          </p:cNvPr>
          <p:cNvSpPr>
            <a:spLocks noGrp="1"/>
          </p:cNvSpPr>
          <p:nvPr>
            <p:ph type="sldNum" sz="quarter" idx="12"/>
          </p:nvPr>
        </p:nvSpPr>
        <p:spPr/>
        <p:txBody>
          <a:bodyPr/>
          <a:lstStyle/>
          <a:p>
            <a:fld id="{26BE347F-CAA6-2D4E-889D-2BA7E9600A52}" type="slidenum">
              <a:rPr lang="en-US" smtClean="0"/>
              <a:t>‹#›</a:t>
            </a:fld>
            <a:endParaRPr lang="en-US"/>
          </a:p>
        </p:txBody>
      </p:sp>
    </p:spTree>
    <p:extLst>
      <p:ext uri="{BB962C8B-B14F-4D97-AF65-F5344CB8AC3E}">
        <p14:creationId xmlns:p14="http://schemas.microsoft.com/office/powerpoint/2010/main" val="50704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6B14-CA6C-D941-B5DC-B3FD4F171D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432F07-E274-A84C-AA8B-BEF9E189E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600C5C-8F77-6344-AA78-0FED52E83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C7868-4752-864C-95F5-B200DB807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6A3933-58BB-4C45-9B06-7DC0C11912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C022D-A074-AB48-B7F1-35335B799080}"/>
              </a:ext>
            </a:extLst>
          </p:cNvPr>
          <p:cNvSpPr>
            <a:spLocks noGrp="1"/>
          </p:cNvSpPr>
          <p:nvPr>
            <p:ph type="dt" sz="half" idx="10"/>
          </p:nvPr>
        </p:nvSpPr>
        <p:spPr/>
        <p:txBody>
          <a:bodyPr/>
          <a:lstStyle/>
          <a:p>
            <a:fld id="{BE987CA8-0D86-374B-A5D7-38E77E154540}" type="datetimeFigureOut">
              <a:rPr lang="en-US" smtClean="0"/>
              <a:t>4/6/21</a:t>
            </a:fld>
            <a:endParaRPr lang="en-US"/>
          </a:p>
        </p:txBody>
      </p:sp>
      <p:sp>
        <p:nvSpPr>
          <p:cNvPr id="8" name="Footer Placeholder 7">
            <a:extLst>
              <a:ext uri="{FF2B5EF4-FFF2-40B4-BE49-F238E27FC236}">
                <a16:creationId xmlns:a16="http://schemas.microsoft.com/office/drawing/2014/main" id="{CB792D61-E5CE-B34C-96AA-F8A3CC38E1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2B6637-A48F-D542-A4AD-3D6B95A5BB30}"/>
              </a:ext>
            </a:extLst>
          </p:cNvPr>
          <p:cNvSpPr>
            <a:spLocks noGrp="1"/>
          </p:cNvSpPr>
          <p:nvPr>
            <p:ph type="sldNum" sz="quarter" idx="12"/>
          </p:nvPr>
        </p:nvSpPr>
        <p:spPr/>
        <p:txBody>
          <a:bodyPr/>
          <a:lstStyle/>
          <a:p>
            <a:fld id="{26BE347F-CAA6-2D4E-889D-2BA7E9600A52}" type="slidenum">
              <a:rPr lang="en-US" smtClean="0"/>
              <a:t>‹#›</a:t>
            </a:fld>
            <a:endParaRPr lang="en-US"/>
          </a:p>
        </p:txBody>
      </p:sp>
    </p:spTree>
    <p:extLst>
      <p:ext uri="{BB962C8B-B14F-4D97-AF65-F5344CB8AC3E}">
        <p14:creationId xmlns:p14="http://schemas.microsoft.com/office/powerpoint/2010/main" val="109165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0C5B-E0C5-3A43-ACE8-F4EA991A34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7ADA73-27A4-4846-A787-EFCC7F5B900B}"/>
              </a:ext>
            </a:extLst>
          </p:cNvPr>
          <p:cNvSpPr>
            <a:spLocks noGrp="1"/>
          </p:cNvSpPr>
          <p:nvPr>
            <p:ph type="dt" sz="half" idx="10"/>
          </p:nvPr>
        </p:nvSpPr>
        <p:spPr/>
        <p:txBody>
          <a:bodyPr/>
          <a:lstStyle/>
          <a:p>
            <a:fld id="{BE987CA8-0D86-374B-A5D7-38E77E154540}" type="datetimeFigureOut">
              <a:rPr lang="en-US" smtClean="0"/>
              <a:t>4/6/21</a:t>
            </a:fld>
            <a:endParaRPr lang="en-US"/>
          </a:p>
        </p:txBody>
      </p:sp>
      <p:sp>
        <p:nvSpPr>
          <p:cNvPr id="4" name="Footer Placeholder 3">
            <a:extLst>
              <a:ext uri="{FF2B5EF4-FFF2-40B4-BE49-F238E27FC236}">
                <a16:creationId xmlns:a16="http://schemas.microsoft.com/office/drawing/2014/main" id="{3CDA2D19-E6CC-6849-A5F1-A70E6189F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6FFC48-5FD9-374F-B6C4-EFB91CE3D55E}"/>
              </a:ext>
            </a:extLst>
          </p:cNvPr>
          <p:cNvSpPr>
            <a:spLocks noGrp="1"/>
          </p:cNvSpPr>
          <p:nvPr>
            <p:ph type="sldNum" sz="quarter" idx="12"/>
          </p:nvPr>
        </p:nvSpPr>
        <p:spPr/>
        <p:txBody>
          <a:bodyPr/>
          <a:lstStyle/>
          <a:p>
            <a:fld id="{26BE347F-CAA6-2D4E-889D-2BA7E9600A52}" type="slidenum">
              <a:rPr lang="en-US" smtClean="0"/>
              <a:t>‹#›</a:t>
            </a:fld>
            <a:endParaRPr lang="en-US"/>
          </a:p>
        </p:txBody>
      </p:sp>
    </p:spTree>
    <p:extLst>
      <p:ext uri="{BB962C8B-B14F-4D97-AF65-F5344CB8AC3E}">
        <p14:creationId xmlns:p14="http://schemas.microsoft.com/office/powerpoint/2010/main" val="359165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946E9-A639-4E4F-84C3-07ABD2D88812}"/>
              </a:ext>
            </a:extLst>
          </p:cNvPr>
          <p:cNvSpPr>
            <a:spLocks noGrp="1"/>
          </p:cNvSpPr>
          <p:nvPr>
            <p:ph type="dt" sz="half" idx="10"/>
          </p:nvPr>
        </p:nvSpPr>
        <p:spPr/>
        <p:txBody>
          <a:bodyPr/>
          <a:lstStyle/>
          <a:p>
            <a:fld id="{BE987CA8-0D86-374B-A5D7-38E77E154540}" type="datetimeFigureOut">
              <a:rPr lang="en-US" smtClean="0"/>
              <a:t>4/6/21</a:t>
            </a:fld>
            <a:endParaRPr lang="en-US"/>
          </a:p>
        </p:txBody>
      </p:sp>
      <p:sp>
        <p:nvSpPr>
          <p:cNvPr id="3" name="Footer Placeholder 2">
            <a:extLst>
              <a:ext uri="{FF2B5EF4-FFF2-40B4-BE49-F238E27FC236}">
                <a16:creationId xmlns:a16="http://schemas.microsoft.com/office/drawing/2014/main" id="{5E86C342-279E-CD44-9E2D-54563FB08B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6E0636-AD2D-6545-A766-18EAB9576BEF}"/>
              </a:ext>
            </a:extLst>
          </p:cNvPr>
          <p:cNvSpPr>
            <a:spLocks noGrp="1"/>
          </p:cNvSpPr>
          <p:nvPr>
            <p:ph type="sldNum" sz="quarter" idx="12"/>
          </p:nvPr>
        </p:nvSpPr>
        <p:spPr/>
        <p:txBody>
          <a:bodyPr/>
          <a:lstStyle/>
          <a:p>
            <a:fld id="{26BE347F-CAA6-2D4E-889D-2BA7E9600A52}" type="slidenum">
              <a:rPr lang="en-US" smtClean="0"/>
              <a:t>‹#›</a:t>
            </a:fld>
            <a:endParaRPr lang="en-US"/>
          </a:p>
        </p:txBody>
      </p:sp>
    </p:spTree>
    <p:extLst>
      <p:ext uri="{BB962C8B-B14F-4D97-AF65-F5344CB8AC3E}">
        <p14:creationId xmlns:p14="http://schemas.microsoft.com/office/powerpoint/2010/main" val="120721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2F46-2B2B-5F4A-B322-65C998506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45A22D-8DA2-4E48-8458-2F377EE502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96F7C2-ECED-1E43-92BF-AA67A3568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CEE46-38AA-4349-837B-0A69172EF5A2}"/>
              </a:ext>
            </a:extLst>
          </p:cNvPr>
          <p:cNvSpPr>
            <a:spLocks noGrp="1"/>
          </p:cNvSpPr>
          <p:nvPr>
            <p:ph type="dt" sz="half" idx="10"/>
          </p:nvPr>
        </p:nvSpPr>
        <p:spPr/>
        <p:txBody>
          <a:bodyPr/>
          <a:lstStyle/>
          <a:p>
            <a:fld id="{BE987CA8-0D86-374B-A5D7-38E77E154540}" type="datetimeFigureOut">
              <a:rPr lang="en-US" smtClean="0"/>
              <a:t>4/6/21</a:t>
            </a:fld>
            <a:endParaRPr lang="en-US"/>
          </a:p>
        </p:txBody>
      </p:sp>
      <p:sp>
        <p:nvSpPr>
          <p:cNvPr id="6" name="Footer Placeholder 5">
            <a:extLst>
              <a:ext uri="{FF2B5EF4-FFF2-40B4-BE49-F238E27FC236}">
                <a16:creationId xmlns:a16="http://schemas.microsoft.com/office/drawing/2014/main" id="{8C77AB6A-3D61-4049-8312-24111AF1A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D017E-755A-A447-80D0-7F1C24E8CB15}"/>
              </a:ext>
            </a:extLst>
          </p:cNvPr>
          <p:cNvSpPr>
            <a:spLocks noGrp="1"/>
          </p:cNvSpPr>
          <p:nvPr>
            <p:ph type="sldNum" sz="quarter" idx="12"/>
          </p:nvPr>
        </p:nvSpPr>
        <p:spPr/>
        <p:txBody>
          <a:bodyPr/>
          <a:lstStyle/>
          <a:p>
            <a:fld id="{26BE347F-CAA6-2D4E-889D-2BA7E9600A52}" type="slidenum">
              <a:rPr lang="en-US" smtClean="0"/>
              <a:t>‹#›</a:t>
            </a:fld>
            <a:endParaRPr lang="en-US"/>
          </a:p>
        </p:txBody>
      </p:sp>
    </p:spTree>
    <p:extLst>
      <p:ext uri="{BB962C8B-B14F-4D97-AF65-F5344CB8AC3E}">
        <p14:creationId xmlns:p14="http://schemas.microsoft.com/office/powerpoint/2010/main" val="275645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28FC-A8C3-F640-BF9F-7BDD4BC7A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43B71E-B20D-4D4A-A5D9-0B6C6489C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12C7D9-13C1-0C49-8FB7-50790B8FE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A2476-6F67-CC41-A05A-EE2C47144F14}"/>
              </a:ext>
            </a:extLst>
          </p:cNvPr>
          <p:cNvSpPr>
            <a:spLocks noGrp="1"/>
          </p:cNvSpPr>
          <p:nvPr>
            <p:ph type="dt" sz="half" idx="10"/>
          </p:nvPr>
        </p:nvSpPr>
        <p:spPr/>
        <p:txBody>
          <a:bodyPr/>
          <a:lstStyle/>
          <a:p>
            <a:fld id="{BE987CA8-0D86-374B-A5D7-38E77E154540}" type="datetimeFigureOut">
              <a:rPr lang="en-US" smtClean="0"/>
              <a:t>4/6/21</a:t>
            </a:fld>
            <a:endParaRPr lang="en-US"/>
          </a:p>
        </p:txBody>
      </p:sp>
      <p:sp>
        <p:nvSpPr>
          <p:cNvPr id="6" name="Footer Placeholder 5">
            <a:extLst>
              <a:ext uri="{FF2B5EF4-FFF2-40B4-BE49-F238E27FC236}">
                <a16:creationId xmlns:a16="http://schemas.microsoft.com/office/drawing/2014/main" id="{A70689C3-B8AD-CA4D-9B14-B7FAE03FE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A6CAC-12BA-3E45-A474-DC66159D93EF}"/>
              </a:ext>
            </a:extLst>
          </p:cNvPr>
          <p:cNvSpPr>
            <a:spLocks noGrp="1"/>
          </p:cNvSpPr>
          <p:nvPr>
            <p:ph type="sldNum" sz="quarter" idx="12"/>
          </p:nvPr>
        </p:nvSpPr>
        <p:spPr/>
        <p:txBody>
          <a:bodyPr/>
          <a:lstStyle/>
          <a:p>
            <a:fld id="{26BE347F-CAA6-2D4E-889D-2BA7E9600A52}" type="slidenum">
              <a:rPr lang="en-US" smtClean="0"/>
              <a:t>‹#›</a:t>
            </a:fld>
            <a:endParaRPr lang="en-US"/>
          </a:p>
        </p:txBody>
      </p:sp>
    </p:spTree>
    <p:extLst>
      <p:ext uri="{BB962C8B-B14F-4D97-AF65-F5344CB8AC3E}">
        <p14:creationId xmlns:p14="http://schemas.microsoft.com/office/powerpoint/2010/main" val="401802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3F923-AA12-D642-B5C8-FCE795FB5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B31FF0-26E8-1F4D-A73E-D94C0B22A1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719E0-560D-DF4A-889E-328A62246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87CA8-0D86-374B-A5D7-38E77E154540}" type="datetimeFigureOut">
              <a:rPr lang="en-US" smtClean="0"/>
              <a:t>4/6/21</a:t>
            </a:fld>
            <a:endParaRPr lang="en-US"/>
          </a:p>
        </p:txBody>
      </p:sp>
      <p:sp>
        <p:nvSpPr>
          <p:cNvPr id="5" name="Footer Placeholder 4">
            <a:extLst>
              <a:ext uri="{FF2B5EF4-FFF2-40B4-BE49-F238E27FC236}">
                <a16:creationId xmlns:a16="http://schemas.microsoft.com/office/drawing/2014/main" id="{56323000-352A-E041-AEB8-D20789E4D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51C8CC-4220-804A-8735-8C80F184E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E347F-CAA6-2D4E-889D-2BA7E9600A52}" type="slidenum">
              <a:rPr lang="en-US" smtClean="0"/>
              <a:t>‹#›</a:t>
            </a:fld>
            <a:endParaRPr lang="en-US"/>
          </a:p>
        </p:txBody>
      </p:sp>
    </p:spTree>
    <p:extLst>
      <p:ext uri="{BB962C8B-B14F-4D97-AF65-F5344CB8AC3E}">
        <p14:creationId xmlns:p14="http://schemas.microsoft.com/office/powerpoint/2010/main" val="659485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B037-BFA9-C84B-8189-D164F42E8D87}"/>
              </a:ext>
            </a:extLst>
          </p:cNvPr>
          <p:cNvSpPr>
            <a:spLocks noGrp="1"/>
          </p:cNvSpPr>
          <p:nvPr>
            <p:ph type="title"/>
          </p:nvPr>
        </p:nvSpPr>
        <p:spPr>
          <a:xfrm>
            <a:off x="838198" y="1"/>
            <a:ext cx="10515600" cy="1233496"/>
          </a:xfrm>
        </p:spPr>
        <p:txBody>
          <a:bodyPr>
            <a:normAutofit fontScale="90000"/>
          </a:bodyPr>
          <a:lstStyle/>
          <a:p>
            <a:pPr algn="ctr"/>
            <a:r>
              <a:rPr lang="en-US" dirty="0">
                <a:solidFill>
                  <a:schemeClr val="bg1"/>
                </a:solidFill>
              </a:rPr>
              <a:t>Developing an Experiment for General Chemistry II</a:t>
            </a:r>
            <a:br>
              <a:rPr lang="en-US" dirty="0">
                <a:solidFill>
                  <a:schemeClr val="bg1"/>
                </a:solidFill>
              </a:rPr>
            </a:br>
            <a:r>
              <a:rPr lang="en-US" sz="1600" u="sng" dirty="0">
                <a:solidFill>
                  <a:schemeClr val="bg1"/>
                </a:solidFill>
              </a:rPr>
              <a:t>Tyler Fisher</a:t>
            </a:r>
            <a:r>
              <a:rPr lang="en-US" sz="1600" dirty="0">
                <a:solidFill>
                  <a:schemeClr val="bg1"/>
                </a:solidFill>
              </a:rPr>
              <a:t>, </a:t>
            </a:r>
            <a:r>
              <a:rPr lang="en-US" sz="1600" dirty="0" err="1">
                <a:solidFill>
                  <a:schemeClr val="bg1"/>
                </a:solidFill>
              </a:rPr>
              <a:t>Nuvia</a:t>
            </a:r>
            <a:r>
              <a:rPr lang="en-US" sz="1600" dirty="0">
                <a:solidFill>
                  <a:schemeClr val="bg1"/>
                </a:solidFill>
              </a:rPr>
              <a:t> Saucedo, Ph.D.</a:t>
            </a:r>
            <a:br>
              <a:rPr lang="en-US" sz="1600" dirty="0">
                <a:solidFill>
                  <a:schemeClr val="bg1"/>
                </a:solidFill>
              </a:rPr>
            </a:br>
            <a:r>
              <a:rPr lang="en-US" sz="1600" dirty="0">
                <a:solidFill>
                  <a:schemeClr val="bg1"/>
                </a:solidFill>
              </a:rPr>
              <a:t>Hickman Science Center, Southern Adventist University, Collegedale, TN 37315</a:t>
            </a:r>
            <a:endParaRPr lang="en-US" dirty="0">
              <a:solidFill>
                <a:schemeClr val="bg1"/>
              </a:solidFill>
            </a:endParaRPr>
          </a:p>
        </p:txBody>
      </p:sp>
      <p:sp>
        <p:nvSpPr>
          <p:cNvPr id="3" name="Text Placeholder 2">
            <a:extLst>
              <a:ext uri="{FF2B5EF4-FFF2-40B4-BE49-F238E27FC236}">
                <a16:creationId xmlns:a16="http://schemas.microsoft.com/office/drawing/2014/main" id="{39653DA4-E12E-4647-B8DD-867589C965CD}"/>
              </a:ext>
            </a:extLst>
          </p:cNvPr>
          <p:cNvSpPr>
            <a:spLocks noGrp="1"/>
          </p:cNvSpPr>
          <p:nvPr>
            <p:ph type="body" idx="1"/>
          </p:nvPr>
        </p:nvSpPr>
        <p:spPr>
          <a:xfrm>
            <a:off x="353961" y="1230760"/>
            <a:ext cx="3684432" cy="2221950"/>
          </a:xfrm>
        </p:spPr>
        <p:style>
          <a:lnRef idx="2">
            <a:schemeClr val="dk1"/>
          </a:lnRef>
          <a:fillRef idx="1">
            <a:schemeClr val="lt1"/>
          </a:fillRef>
          <a:effectRef idx="0">
            <a:schemeClr val="dk1"/>
          </a:effectRef>
          <a:fontRef idx="minor">
            <a:schemeClr val="dk1"/>
          </a:fontRef>
        </p:style>
        <p:txBody>
          <a:bodyPr anchor="t">
            <a:noAutofit/>
          </a:bodyPr>
          <a:lstStyle/>
          <a:p>
            <a:r>
              <a:rPr lang="en-US" sz="900" dirty="0">
                <a:latin typeface="Times New Roman" panose="02020603050405020304" pitchFamily="18" charset="0"/>
                <a:cs typeface="Times New Roman" panose="02020603050405020304" pitchFamily="18" charset="0"/>
              </a:rPr>
              <a:t>Introduction</a:t>
            </a:r>
          </a:p>
          <a:p>
            <a:r>
              <a:rPr lang="en-US" sz="900" b="0" dirty="0">
                <a:latin typeface="Times New Roman" panose="02020603050405020304" pitchFamily="18" charset="0"/>
                <a:cs typeface="Times New Roman" panose="02020603050405020304" pitchFamily="18" charset="0"/>
              </a:rPr>
              <a:t>          Cyclic Voltammetry is a popular technique used by chemists to investigate reduction and oxidation processes of different species</a:t>
            </a:r>
            <a:r>
              <a:rPr lang="en-US" sz="900" b="0" baseline="30000" dirty="0">
                <a:latin typeface="Times New Roman" panose="02020603050405020304" pitchFamily="18" charset="0"/>
                <a:cs typeface="Times New Roman" panose="02020603050405020304" pitchFamily="18" charset="0"/>
              </a:rPr>
              <a:t>1</a:t>
            </a:r>
            <a:r>
              <a:rPr lang="en-US" sz="900" b="0" dirty="0">
                <a:latin typeface="Times New Roman" panose="02020603050405020304" pitchFamily="18" charset="0"/>
                <a:cs typeface="Times New Roman" panose="02020603050405020304" pitchFamily="18" charset="0"/>
              </a:rPr>
              <a:t>. Cyclic Voltammetry (CV) is performed by cycling the potential of a working electrode and measuring the resulting current</a:t>
            </a:r>
            <a:r>
              <a:rPr lang="en-US" sz="900" b="0" baseline="30000" dirty="0">
                <a:latin typeface="Times New Roman" panose="02020603050405020304" pitchFamily="18" charset="0"/>
                <a:cs typeface="Times New Roman" panose="02020603050405020304" pitchFamily="18" charset="0"/>
              </a:rPr>
              <a:t>1</a:t>
            </a:r>
            <a:r>
              <a:rPr lang="en-US" sz="900" b="0" dirty="0">
                <a:latin typeface="Times New Roman" panose="02020603050405020304" pitchFamily="18" charset="0"/>
                <a:cs typeface="Times New Roman" panose="02020603050405020304" pitchFamily="18" charset="0"/>
              </a:rPr>
              <a:t>. This method of scientific investigation is very versatile. Not only can a scientist run a reduction or oxidation reaction, but since the process involves electron transfer, the whole process can be monitored and mapped out. This method works with organics and inorganics, polymers, liquids, and solids</a:t>
            </a:r>
            <a:r>
              <a:rPr lang="en-US" sz="900" b="0" baseline="30000" dirty="0">
                <a:latin typeface="Times New Roman" panose="02020603050405020304" pitchFamily="18" charset="0"/>
                <a:cs typeface="Times New Roman" panose="02020603050405020304" pitchFamily="18" charset="0"/>
              </a:rPr>
              <a:t>2</a:t>
            </a:r>
            <a:r>
              <a:rPr lang="en-US" sz="900" b="0" dirty="0">
                <a:latin typeface="Times New Roman" panose="02020603050405020304" pitchFamily="18" charset="0"/>
                <a:cs typeface="Times New Roman" panose="02020603050405020304" pitchFamily="18" charset="0"/>
              </a:rPr>
              <a:t>. Despite the growing popularity of cyclic voltammetry, many students do not receive formal training in this technique in their undergrad experience</a:t>
            </a:r>
            <a:r>
              <a:rPr lang="en-US" sz="900" b="0" baseline="30000" dirty="0">
                <a:latin typeface="Times New Roman" panose="02020603050405020304" pitchFamily="18" charset="0"/>
                <a:cs typeface="Times New Roman" panose="02020603050405020304" pitchFamily="18" charset="0"/>
              </a:rPr>
              <a:t>3</a:t>
            </a:r>
            <a:r>
              <a:rPr lang="en-US" sz="900" b="0" dirty="0">
                <a:latin typeface="Times New Roman" panose="02020603050405020304" pitchFamily="18" charset="0"/>
                <a:cs typeface="Times New Roman" panose="02020603050405020304" pitchFamily="18" charset="0"/>
              </a:rPr>
              <a:t>. In using cyclic voltammetry, the Chemistry Department at Southern Adventist University can effectively teach their students how to interpret redox reactions as well as help them gain more experience with instrumentation earlier in their collegiate career.</a:t>
            </a:r>
          </a:p>
          <a:p>
            <a:r>
              <a:rPr lang="en-US" sz="900" dirty="0">
                <a:latin typeface="Times New Roman" panose="02020603050405020304" pitchFamily="18" charset="0"/>
                <a:cs typeface="Times New Roman" panose="02020603050405020304" pitchFamily="18" charset="0"/>
              </a:rPr>
              <a:t> </a:t>
            </a:r>
          </a:p>
          <a:p>
            <a:endParaRPr lang="en-US" sz="9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0E899BAE-5D1D-F94D-BDE4-BEA9FA24B9E7}"/>
              </a:ext>
            </a:extLst>
          </p:cNvPr>
          <p:cNvSpPr>
            <a:spLocks noGrp="1"/>
          </p:cNvSpPr>
          <p:nvPr>
            <p:ph type="body" sz="quarter" idx="3"/>
          </p:nvPr>
        </p:nvSpPr>
        <p:spPr>
          <a:xfrm>
            <a:off x="353958" y="3672740"/>
            <a:ext cx="3684432" cy="2492086"/>
          </a:xfrm>
        </p:spPr>
        <p:style>
          <a:lnRef idx="2">
            <a:schemeClr val="dk1"/>
          </a:lnRef>
          <a:fillRef idx="1">
            <a:schemeClr val="lt1"/>
          </a:fillRef>
          <a:effectRef idx="0">
            <a:schemeClr val="dk1"/>
          </a:effectRef>
          <a:fontRef idx="minor">
            <a:schemeClr val="dk1"/>
          </a:fontRef>
        </p:style>
        <p:txBody>
          <a:bodyPr anchor="t">
            <a:noAutofit/>
          </a:bodyPr>
          <a:lstStyle/>
          <a:p>
            <a:r>
              <a:rPr lang="en-US" sz="900" dirty="0">
                <a:latin typeface="Times New Roman" panose="02020603050405020304" pitchFamily="18" charset="0"/>
                <a:cs typeface="Times New Roman" panose="02020603050405020304" pitchFamily="18" charset="0"/>
              </a:rPr>
              <a:t>Methods</a:t>
            </a:r>
            <a:endParaRPr lang="en-US" sz="600" dirty="0">
              <a:latin typeface="Times New Roman" panose="02020603050405020304" pitchFamily="18" charset="0"/>
              <a:cs typeface="Times New Roman" panose="02020603050405020304" pitchFamily="18" charset="0"/>
            </a:endParaRPr>
          </a:p>
          <a:p>
            <a:r>
              <a:rPr lang="en-US" sz="900" dirty="0">
                <a:latin typeface="Times New Roman" panose="02020603050405020304" pitchFamily="18" charset="0"/>
                <a:cs typeface="Times New Roman" panose="02020603050405020304" pitchFamily="18" charset="0"/>
              </a:rPr>
              <a:t>         </a:t>
            </a:r>
            <a:r>
              <a:rPr lang="en-US" sz="900" b="0" dirty="0">
                <a:latin typeface="Times New Roman" panose="02020603050405020304" pitchFamily="18" charset="0"/>
                <a:cs typeface="Times New Roman" panose="02020603050405020304" pitchFamily="18" charset="0"/>
              </a:rPr>
              <a:t> The first step in designing the experiment was to determine how the electrochem station can be used for cyclic voltammetry. The electrochem station from Pine Research has many different functions. For the purpose of this research, cyclic voltammetry was the only technique that was investigated. The Wave Now Instrument was plugged in to the computer via a USB and the large cell where the experiment was run was plugged into the Wave Now Instrument. The Ag/AgCl reference electrode was placed in the large cell as well as the blue (carbon), working electrode and the platinum electrode. The solution used for the redox reaction was 10 mL of  differing molarities of K</a:t>
            </a:r>
            <a:r>
              <a:rPr lang="en-US" sz="900" b="0" baseline="-25000" dirty="0">
                <a:latin typeface="Times New Roman" panose="02020603050405020304" pitchFamily="18" charset="0"/>
                <a:cs typeface="Times New Roman" panose="02020603050405020304" pitchFamily="18" charset="0"/>
              </a:rPr>
              <a:t>4</a:t>
            </a:r>
            <a:r>
              <a:rPr lang="en-US" sz="900" b="0" dirty="0">
                <a:latin typeface="Times New Roman" panose="02020603050405020304" pitchFamily="18" charset="0"/>
                <a:cs typeface="Times New Roman" panose="02020603050405020304" pitchFamily="18" charset="0"/>
              </a:rPr>
              <a:t>Fe(CN)</a:t>
            </a:r>
            <a:r>
              <a:rPr lang="en-US" sz="900" b="0" baseline="-25000" dirty="0">
                <a:latin typeface="Times New Roman" panose="02020603050405020304" pitchFamily="18" charset="0"/>
                <a:cs typeface="Times New Roman" panose="02020603050405020304" pitchFamily="18" charset="0"/>
              </a:rPr>
              <a:t>6</a:t>
            </a:r>
            <a:r>
              <a:rPr lang="en-US" sz="900" b="0" dirty="0">
                <a:latin typeface="Times New Roman" panose="02020603050405020304" pitchFamily="18" charset="0"/>
                <a:cs typeface="Times New Roman" panose="02020603050405020304" pitchFamily="18" charset="0"/>
              </a:rPr>
              <a:t> in 1.0 M KNO</a:t>
            </a:r>
            <a:r>
              <a:rPr lang="en-US" sz="900" b="0" baseline="-25000" dirty="0">
                <a:latin typeface="Times New Roman" panose="02020603050405020304" pitchFamily="18" charset="0"/>
                <a:cs typeface="Times New Roman" panose="02020603050405020304" pitchFamily="18" charset="0"/>
              </a:rPr>
              <a:t>3</a:t>
            </a:r>
            <a:r>
              <a:rPr lang="en-US" sz="900" b="0" dirty="0">
                <a:latin typeface="Times New Roman" panose="02020603050405020304" pitchFamily="18" charset="0"/>
                <a:cs typeface="Times New Roman" panose="02020603050405020304" pitchFamily="18" charset="0"/>
              </a:rPr>
              <a:t>. This solution is used to show the oxidation and reduction between Fe</a:t>
            </a:r>
            <a:r>
              <a:rPr lang="en-US" sz="900" b="0" baseline="30000" dirty="0">
                <a:latin typeface="Times New Roman" panose="02020603050405020304" pitchFamily="18" charset="0"/>
                <a:cs typeface="Times New Roman" panose="02020603050405020304" pitchFamily="18" charset="0"/>
              </a:rPr>
              <a:t>3+</a:t>
            </a:r>
            <a:r>
              <a:rPr lang="en-US" sz="900" b="0" dirty="0">
                <a:latin typeface="Times New Roman" panose="02020603050405020304" pitchFamily="18" charset="0"/>
                <a:cs typeface="Times New Roman" panose="02020603050405020304" pitchFamily="18" charset="0"/>
              </a:rPr>
              <a:t> and Fe</a:t>
            </a:r>
            <a:r>
              <a:rPr lang="en-US" sz="900" b="0" baseline="30000" dirty="0">
                <a:latin typeface="Times New Roman" panose="02020603050405020304" pitchFamily="18" charset="0"/>
                <a:cs typeface="Times New Roman" panose="02020603050405020304" pitchFamily="18" charset="0"/>
              </a:rPr>
              <a:t>2+</a:t>
            </a:r>
            <a:r>
              <a:rPr lang="en-US" sz="900" b="0" dirty="0">
                <a:latin typeface="Times New Roman" panose="02020603050405020304" pitchFamily="18" charset="0"/>
                <a:cs typeface="Times New Roman" panose="02020603050405020304" pitchFamily="18" charset="0"/>
              </a:rPr>
              <a:t>. For the experiment in General Chemistry II, the students will use 0.1 M CuSO</a:t>
            </a:r>
            <a:r>
              <a:rPr lang="en-US" sz="900" b="0" baseline="-25000" dirty="0">
                <a:latin typeface="Times New Roman" panose="02020603050405020304" pitchFamily="18" charset="0"/>
                <a:cs typeface="Times New Roman" panose="02020603050405020304" pitchFamily="18" charset="0"/>
              </a:rPr>
              <a:t>4</a:t>
            </a:r>
            <a:r>
              <a:rPr lang="en-US" sz="900" b="0" dirty="0">
                <a:latin typeface="Times New Roman" panose="02020603050405020304" pitchFamily="18" charset="0"/>
                <a:cs typeface="Times New Roman" panose="02020603050405020304" pitchFamily="18" charset="0"/>
              </a:rPr>
              <a:t> in 1.0 M KNO</a:t>
            </a:r>
            <a:r>
              <a:rPr lang="en-US" sz="900" b="0" baseline="-25000" dirty="0">
                <a:latin typeface="Times New Roman" panose="02020603050405020304" pitchFamily="18" charset="0"/>
                <a:cs typeface="Times New Roman" panose="02020603050405020304" pitchFamily="18" charset="0"/>
              </a:rPr>
              <a:t>3</a:t>
            </a:r>
            <a:r>
              <a:rPr lang="en-US" sz="900" b="0" dirty="0">
                <a:latin typeface="Times New Roman" panose="02020603050405020304" pitchFamily="18" charset="0"/>
                <a:cs typeface="Times New Roman" panose="02020603050405020304" pitchFamily="18" charset="0"/>
              </a:rPr>
              <a:t>. In this case, Copper will be oxidized and reduced. Five solutions of different molarities were made up and run through the CV experiment. A calibration curve was then obtained (Figure 3) to show the relationship between concentration and current.</a:t>
            </a:r>
            <a:endParaRPr lang="en-US" sz="900" b="0" baseline="300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D2CD1107-7433-554A-B93D-41A23DF2F527}"/>
              </a:ext>
            </a:extLst>
          </p:cNvPr>
          <p:cNvSpPr>
            <a:spLocks noGrp="1"/>
          </p:cNvSpPr>
          <p:nvPr>
            <p:ph sz="quarter" idx="4"/>
          </p:nvPr>
        </p:nvSpPr>
        <p:spPr>
          <a:xfrm>
            <a:off x="8153598" y="1230759"/>
            <a:ext cx="3684432" cy="1381455"/>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900" b="1" dirty="0">
                <a:latin typeface="Times New Roman" panose="02020603050405020304" pitchFamily="18" charset="0"/>
                <a:cs typeface="Times New Roman" panose="02020603050405020304" pitchFamily="18" charset="0"/>
              </a:rPr>
              <a:t>Results and Discussion</a:t>
            </a:r>
          </a:p>
          <a:p>
            <a:pPr marL="0" indent="0">
              <a:buNone/>
            </a:pPr>
            <a:r>
              <a:rPr lang="en-US" sz="900" dirty="0">
                <a:latin typeface="Times New Roman" panose="02020603050405020304" pitchFamily="18" charset="0"/>
                <a:cs typeface="Times New Roman" panose="02020603050405020304" pitchFamily="18" charset="0"/>
              </a:rPr>
              <a:t>          Figure 3 shows the calibration curve based off the </a:t>
            </a:r>
            <a:r>
              <a:rPr lang="en-US" sz="900" b="0" dirty="0">
                <a:latin typeface="Times New Roman" panose="02020603050405020304" pitchFamily="18" charset="0"/>
                <a:cs typeface="Times New Roman" panose="02020603050405020304" pitchFamily="18" charset="0"/>
              </a:rPr>
              <a:t>K</a:t>
            </a:r>
            <a:r>
              <a:rPr lang="en-US" sz="900" b="0" baseline="-25000" dirty="0">
                <a:latin typeface="Times New Roman" panose="02020603050405020304" pitchFamily="18" charset="0"/>
                <a:cs typeface="Times New Roman" panose="02020603050405020304" pitchFamily="18" charset="0"/>
              </a:rPr>
              <a:t>4</a:t>
            </a:r>
            <a:r>
              <a:rPr lang="en-US" sz="900" b="0" dirty="0">
                <a:latin typeface="Times New Roman" panose="02020603050405020304" pitchFamily="18" charset="0"/>
                <a:cs typeface="Times New Roman" panose="02020603050405020304" pitchFamily="18" charset="0"/>
              </a:rPr>
              <a:t>Fe(CN)</a:t>
            </a:r>
            <a:r>
              <a:rPr lang="en-US" sz="900" b="0" baseline="-25000" dirty="0">
                <a:latin typeface="Times New Roman" panose="02020603050405020304" pitchFamily="18" charset="0"/>
                <a:cs typeface="Times New Roman" panose="02020603050405020304" pitchFamily="18" charset="0"/>
              </a:rPr>
              <a:t>6</a:t>
            </a:r>
            <a:r>
              <a:rPr lang="en-US" sz="900" b="0" dirty="0">
                <a:latin typeface="Times New Roman" panose="02020603050405020304" pitchFamily="18" charset="0"/>
                <a:cs typeface="Times New Roman" panose="02020603050405020304" pitchFamily="18" charset="0"/>
              </a:rPr>
              <a:t> solution. Through accurate completion of the General Chemistry II experiment, students will obtain a similar graph. </a:t>
            </a:r>
            <a:r>
              <a:rPr lang="en-US" sz="900" dirty="0">
                <a:latin typeface="Times New Roman" panose="02020603050405020304" pitchFamily="18" charset="0"/>
                <a:cs typeface="Times New Roman" panose="02020603050405020304" pitchFamily="18" charset="0"/>
              </a:rPr>
              <a:t>Through running this experiment, students will successfully learn how to use cyclic voltammetry. They will gain a greater understanding of redox reactions, potentials, and calibration curves. Future work could include running more compounds through the CV to obtain similar graphs as well as comparing the different potentials of different transition metals.</a:t>
            </a:r>
            <a:endParaRPr lang="en-US" sz="18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11" name="Content Placeholder 5" descr="A picture containing table, indoor&#10;&#10;Description automatically generated">
            <a:extLst>
              <a:ext uri="{FF2B5EF4-FFF2-40B4-BE49-F238E27FC236}">
                <a16:creationId xmlns:a16="http://schemas.microsoft.com/office/drawing/2014/main" id="{3AD639C0-5C05-C44D-B9D5-D8CEC4A01F37}"/>
              </a:ext>
            </a:extLst>
          </p:cNvPr>
          <p:cNvPicPr>
            <a:picLocks noGrp="1" noChangeAspect="1"/>
          </p:cNvPicPr>
          <p:nvPr>
            <p:ph sz="half" idx="2"/>
          </p:nvPr>
        </p:nvPicPr>
        <p:blipFill>
          <a:blip r:embed="rId3"/>
          <a:stretch>
            <a:fillRect/>
          </a:stretch>
        </p:blipFill>
        <p:spPr>
          <a:xfrm>
            <a:off x="4555622" y="1238268"/>
            <a:ext cx="3080741" cy="2310564"/>
          </a:xfrm>
          <a:ln>
            <a:solidFill>
              <a:schemeClr val="tx1"/>
            </a:solidFill>
          </a:ln>
        </p:spPr>
      </p:pic>
      <p:sp>
        <p:nvSpPr>
          <p:cNvPr id="15" name="TextBox 14">
            <a:extLst>
              <a:ext uri="{FF2B5EF4-FFF2-40B4-BE49-F238E27FC236}">
                <a16:creationId xmlns:a16="http://schemas.microsoft.com/office/drawing/2014/main" id="{1048C986-9C3D-8247-80FC-20E884152F12}"/>
              </a:ext>
            </a:extLst>
          </p:cNvPr>
          <p:cNvSpPr txBox="1"/>
          <p:nvPr/>
        </p:nvSpPr>
        <p:spPr>
          <a:xfrm>
            <a:off x="4648130" y="3573062"/>
            <a:ext cx="2895724" cy="369332"/>
          </a:xfrm>
          <a:prstGeom prst="rect">
            <a:avLst/>
          </a:prstGeom>
          <a:noFill/>
        </p:spPr>
        <p:txBody>
          <a:bodyPr wrap="square" rtlCol="0">
            <a:spAutoFit/>
          </a:bodyPr>
          <a:lstStyle/>
          <a:p>
            <a:pPr algn="ctr"/>
            <a:r>
              <a:rPr lang="en-US" sz="900" b="1" dirty="0">
                <a:latin typeface="Times New Roman" panose="02020603050405020304" pitchFamily="18" charset="0"/>
                <a:cs typeface="Times New Roman" panose="02020603050405020304" pitchFamily="18" charset="0"/>
              </a:rPr>
              <a:t>Figure 1.</a:t>
            </a:r>
            <a:r>
              <a:rPr lang="en-US" sz="900" dirty="0">
                <a:latin typeface="Times New Roman" panose="02020603050405020304" pitchFamily="18" charset="0"/>
                <a:cs typeface="Times New Roman" panose="02020603050405020304" pitchFamily="18" charset="0"/>
              </a:rPr>
              <a:t> Setup for CV Experiment. Blue electrode and Ag/AgCl electrode are shown.</a:t>
            </a:r>
            <a:r>
              <a:rPr lang="en-US" sz="900" b="1" dirty="0">
                <a:latin typeface="Times New Roman" panose="02020603050405020304" pitchFamily="18" charset="0"/>
                <a:cs typeface="Times New Roman" panose="02020603050405020304" pitchFamily="18" charset="0"/>
              </a:rPr>
              <a:t> </a:t>
            </a:r>
          </a:p>
        </p:txBody>
      </p:sp>
      <p:pic>
        <p:nvPicPr>
          <p:cNvPr id="19" name="Graphic 18">
            <a:extLst>
              <a:ext uri="{FF2B5EF4-FFF2-40B4-BE49-F238E27FC236}">
                <a16:creationId xmlns:a16="http://schemas.microsoft.com/office/drawing/2014/main" id="{E7917DD5-A4AC-BF44-AEF4-375F137F62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3581" y="2890578"/>
            <a:ext cx="3684432" cy="1894232"/>
          </a:xfrm>
          <a:prstGeom prst="rect">
            <a:avLst/>
          </a:prstGeom>
        </p:spPr>
      </p:pic>
      <p:sp>
        <p:nvSpPr>
          <p:cNvPr id="20" name="TextBox 19">
            <a:extLst>
              <a:ext uri="{FF2B5EF4-FFF2-40B4-BE49-F238E27FC236}">
                <a16:creationId xmlns:a16="http://schemas.microsoft.com/office/drawing/2014/main" id="{BB19AA30-86A3-A346-A192-3A0A0B439B1E}"/>
              </a:ext>
            </a:extLst>
          </p:cNvPr>
          <p:cNvSpPr txBox="1"/>
          <p:nvPr/>
        </p:nvSpPr>
        <p:spPr>
          <a:xfrm>
            <a:off x="8519362" y="4853494"/>
            <a:ext cx="2952871" cy="230832"/>
          </a:xfrm>
          <a:prstGeom prst="rect">
            <a:avLst/>
          </a:prstGeom>
          <a:noFill/>
        </p:spPr>
        <p:txBody>
          <a:bodyPr wrap="square" rtlCol="0">
            <a:spAutoFit/>
          </a:bodyPr>
          <a:lstStyle/>
          <a:p>
            <a:pPr algn="ctr"/>
            <a:r>
              <a:rPr lang="en-US" sz="900" b="1" dirty="0">
                <a:latin typeface="Times New Roman" panose="02020603050405020304" pitchFamily="18" charset="0"/>
                <a:cs typeface="Times New Roman" panose="02020603050405020304" pitchFamily="18" charset="0"/>
              </a:rPr>
              <a:t>Figure 3</a:t>
            </a:r>
            <a:r>
              <a:rPr lang="en-US" sz="900" dirty="0">
                <a:latin typeface="Times New Roman" panose="02020603050405020304" pitchFamily="18" charset="0"/>
                <a:cs typeface="Times New Roman" panose="02020603050405020304" pitchFamily="18" charset="0"/>
              </a:rPr>
              <a:t>. Graph of Current vs Concentration for </a:t>
            </a:r>
            <a:r>
              <a:rPr lang="en-US" sz="900" b="0" dirty="0">
                <a:latin typeface="Times New Roman" panose="02020603050405020304" pitchFamily="18" charset="0"/>
                <a:cs typeface="Times New Roman" panose="02020603050405020304" pitchFamily="18" charset="0"/>
              </a:rPr>
              <a:t>K</a:t>
            </a:r>
            <a:r>
              <a:rPr lang="en-US" sz="900" b="0" baseline="-25000" dirty="0">
                <a:latin typeface="Times New Roman" panose="02020603050405020304" pitchFamily="18" charset="0"/>
                <a:cs typeface="Times New Roman" panose="02020603050405020304" pitchFamily="18" charset="0"/>
              </a:rPr>
              <a:t>4</a:t>
            </a:r>
            <a:r>
              <a:rPr lang="en-US" sz="900" b="0" dirty="0">
                <a:latin typeface="Times New Roman" panose="02020603050405020304" pitchFamily="18" charset="0"/>
                <a:cs typeface="Times New Roman" panose="02020603050405020304" pitchFamily="18" charset="0"/>
              </a:rPr>
              <a:t>Fe(CN)</a:t>
            </a:r>
            <a:r>
              <a:rPr lang="en-US" sz="900" b="0" baseline="-25000" dirty="0">
                <a:latin typeface="Times New Roman" panose="02020603050405020304" pitchFamily="18" charset="0"/>
                <a:cs typeface="Times New Roman" panose="02020603050405020304" pitchFamily="18" charset="0"/>
              </a:rPr>
              <a:t>6</a:t>
            </a:r>
            <a:r>
              <a:rPr lang="en-US" sz="900" dirty="0">
                <a:latin typeface="Times New Roman" panose="02020603050405020304" pitchFamily="18" charset="0"/>
                <a:cs typeface="Times New Roman" panose="02020603050405020304" pitchFamily="18" charset="0"/>
              </a:rPr>
              <a:t> </a:t>
            </a:r>
          </a:p>
        </p:txBody>
      </p:sp>
      <p:sp>
        <p:nvSpPr>
          <p:cNvPr id="21" name="TextBox 20">
            <a:extLst>
              <a:ext uri="{FF2B5EF4-FFF2-40B4-BE49-F238E27FC236}">
                <a16:creationId xmlns:a16="http://schemas.microsoft.com/office/drawing/2014/main" id="{48830C36-FA0C-7541-A7F7-998D7C7FBBD5}"/>
              </a:ext>
            </a:extLst>
          </p:cNvPr>
          <p:cNvSpPr txBox="1"/>
          <p:nvPr/>
        </p:nvSpPr>
        <p:spPr>
          <a:xfrm>
            <a:off x="4648130" y="6327208"/>
            <a:ext cx="2895724" cy="230832"/>
          </a:xfrm>
          <a:prstGeom prst="rect">
            <a:avLst/>
          </a:prstGeom>
          <a:noFill/>
        </p:spPr>
        <p:txBody>
          <a:bodyPr wrap="square" rtlCol="0">
            <a:spAutoFit/>
          </a:bodyPr>
          <a:lstStyle/>
          <a:p>
            <a:pPr algn="ctr"/>
            <a:r>
              <a:rPr lang="en-US" sz="900" b="1" dirty="0">
                <a:latin typeface="Times New Roman" panose="02020603050405020304" pitchFamily="18" charset="0"/>
                <a:cs typeface="Times New Roman" panose="02020603050405020304" pitchFamily="18" charset="0"/>
              </a:rPr>
              <a:t>Figure 2</a:t>
            </a:r>
            <a:r>
              <a:rPr lang="en-US" sz="900" dirty="0">
                <a:latin typeface="Times New Roman" panose="02020603050405020304" pitchFamily="18" charset="0"/>
                <a:cs typeface="Times New Roman" panose="02020603050405020304" pitchFamily="18" charset="0"/>
              </a:rPr>
              <a:t>. CV graph for 0.1 M </a:t>
            </a:r>
            <a:r>
              <a:rPr lang="en-US" sz="900" b="0" dirty="0">
                <a:latin typeface="Times New Roman" panose="02020603050405020304" pitchFamily="18" charset="0"/>
                <a:cs typeface="Times New Roman" panose="02020603050405020304" pitchFamily="18" charset="0"/>
              </a:rPr>
              <a:t>K</a:t>
            </a:r>
            <a:r>
              <a:rPr lang="en-US" sz="900" b="0" baseline="-25000" dirty="0">
                <a:latin typeface="Times New Roman" panose="02020603050405020304" pitchFamily="18" charset="0"/>
                <a:cs typeface="Times New Roman" panose="02020603050405020304" pitchFamily="18" charset="0"/>
              </a:rPr>
              <a:t>4</a:t>
            </a:r>
            <a:r>
              <a:rPr lang="en-US" sz="900" b="0" dirty="0">
                <a:latin typeface="Times New Roman" panose="02020603050405020304" pitchFamily="18" charset="0"/>
                <a:cs typeface="Times New Roman" panose="02020603050405020304" pitchFamily="18" charset="0"/>
              </a:rPr>
              <a:t>Fe(CN)</a:t>
            </a:r>
            <a:r>
              <a:rPr lang="en-US" sz="900" b="0" baseline="-25000" dirty="0">
                <a:latin typeface="Times New Roman" panose="02020603050405020304" pitchFamily="18" charset="0"/>
                <a:cs typeface="Times New Roman" panose="02020603050405020304" pitchFamily="18" charset="0"/>
              </a:rPr>
              <a:t>6.</a:t>
            </a:r>
            <a:r>
              <a:rPr lang="en-US" sz="900" b="0" dirty="0">
                <a:latin typeface="Times New Roman" panose="02020603050405020304" pitchFamily="18" charset="0"/>
                <a:cs typeface="Times New Roman" panose="02020603050405020304" pitchFamily="18" charset="0"/>
              </a:rPr>
              <a:t> </a:t>
            </a:r>
            <a:endParaRPr lang="en-US" sz="9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01ADC69-4BA2-2049-8E37-EE2582FA48BB}"/>
              </a:ext>
            </a:extLst>
          </p:cNvPr>
          <p:cNvSpPr txBox="1"/>
          <p:nvPr/>
        </p:nvSpPr>
        <p:spPr>
          <a:xfrm>
            <a:off x="8153583" y="5153010"/>
            <a:ext cx="3684431" cy="1862048"/>
          </a:xfrm>
          <a:prstGeom prst="rect">
            <a:avLst/>
          </a:prstGeom>
          <a:noFill/>
          <a:ln>
            <a:noFill/>
          </a:ln>
        </p:spPr>
        <p:txBody>
          <a:bodyPr wrap="square" rtlCol="0">
            <a:spAutoFit/>
          </a:bodyPr>
          <a:lstStyle/>
          <a:p>
            <a:r>
              <a:rPr lang="en-US" sz="700" b="1" dirty="0">
                <a:latin typeface="Times New Roman" panose="02020603050405020304" pitchFamily="18" charset="0"/>
                <a:cs typeface="Times New Roman" panose="02020603050405020304" pitchFamily="18" charset="0"/>
              </a:rPr>
              <a:t>References</a:t>
            </a:r>
          </a:p>
          <a:p>
            <a:endParaRPr lang="en-US" sz="700" b="1" dirty="0">
              <a:latin typeface="Times New Roman" panose="02020603050405020304" pitchFamily="18" charset="0"/>
              <a:cs typeface="Times New Roman" panose="02020603050405020304" pitchFamily="18" charset="0"/>
            </a:endParaRPr>
          </a:p>
          <a:p>
            <a:pPr marL="228600" indent="-228600">
              <a:buAutoNum type="arabicPeriod"/>
            </a:pPr>
            <a:r>
              <a:rPr lang="en-US" sz="700" dirty="0" err="1">
                <a:latin typeface="Times New Roman" panose="02020603050405020304" pitchFamily="18" charset="0"/>
                <a:cs typeface="Times New Roman" panose="02020603050405020304" pitchFamily="18" charset="0"/>
              </a:rPr>
              <a:t>Libretexts</a:t>
            </a:r>
            <a:r>
              <a:rPr lang="en-US" sz="700" dirty="0">
                <a:latin typeface="Times New Roman" panose="02020603050405020304" pitchFamily="18" charset="0"/>
                <a:cs typeface="Times New Roman" panose="02020603050405020304" pitchFamily="18" charset="0"/>
              </a:rPr>
              <a:t>. Cyclic Voltammetry.   https://</a:t>
            </a:r>
            <a:r>
              <a:rPr lang="en-US" sz="700" dirty="0" err="1">
                <a:latin typeface="Times New Roman" panose="02020603050405020304" pitchFamily="18" charset="0"/>
                <a:cs typeface="Times New Roman" panose="02020603050405020304" pitchFamily="18" charset="0"/>
              </a:rPr>
              <a:t>chem.libretexts.org</a:t>
            </a:r>
            <a:r>
              <a:rPr lang="en-US" sz="700" dirty="0">
                <a:latin typeface="Times New Roman" panose="02020603050405020304" pitchFamily="18" charset="0"/>
                <a:cs typeface="Times New Roman" panose="02020603050405020304" pitchFamily="18" charset="0"/>
              </a:rPr>
              <a:t>/Bookshelves/</a:t>
            </a:r>
            <a:r>
              <a:rPr lang="en-US" sz="700" dirty="0" err="1">
                <a:latin typeface="Times New Roman" panose="02020603050405020304" pitchFamily="18" charset="0"/>
                <a:cs typeface="Times New Roman" panose="02020603050405020304" pitchFamily="18" charset="0"/>
              </a:rPr>
              <a:t>Analytical_Chemistry</a:t>
            </a:r>
            <a:r>
              <a:rPr lang="en-US" sz="700" dirty="0">
                <a:latin typeface="Times New Roman" panose="02020603050405020304" pitchFamily="18" charset="0"/>
                <a:cs typeface="Times New Roman" panose="02020603050405020304" pitchFamily="18" charset="0"/>
              </a:rPr>
              <a:t>/</a:t>
            </a:r>
            <a:r>
              <a:rPr lang="en-US" sz="700" dirty="0" err="1">
                <a:latin typeface="Times New Roman" panose="02020603050405020304" pitchFamily="18" charset="0"/>
                <a:cs typeface="Times New Roman" panose="02020603050405020304" pitchFamily="18" charset="0"/>
              </a:rPr>
              <a:t>Supplemental_Modules</a:t>
            </a:r>
            <a:r>
              <a:rPr lang="en-US" sz="700" dirty="0">
                <a:latin typeface="Times New Roman" panose="02020603050405020304" pitchFamily="18" charset="0"/>
                <a:cs typeface="Times New Roman" panose="02020603050405020304" pitchFamily="18" charset="0"/>
              </a:rPr>
              <a:t>_(</a:t>
            </a:r>
            <a:r>
              <a:rPr lang="en-US" sz="700" dirty="0" err="1">
                <a:latin typeface="Times New Roman" panose="02020603050405020304" pitchFamily="18" charset="0"/>
                <a:cs typeface="Times New Roman" panose="02020603050405020304" pitchFamily="18" charset="0"/>
              </a:rPr>
              <a:t>Analytical_Chemistry</a:t>
            </a:r>
            <a:r>
              <a:rPr lang="en-US" sz="700" dirty="0">
                <a:latin typeface="Times New Roman" panose="02020603050405020304" pitchFamily="18" charset="0"/>
                <a:cs typeface="Times New Roman" panose="02020603050405020304" pitchFamily="18" charset="0"/>
              </a:rPr>
              <a:t>)/</a:t>
            </a:r>
            <a:r>
              <a:rPr lang="en-US" sz="700" dirty="0" err="1">
                <a:latin typeface="Times New Roman" panose="02020603050405020304" pitchFamily="18" charset="0"/>
                <a:cs typeface="Times New Roman" panose="02020603050405020304" pitchFamily="18" charset="0"/>
              </a:rPr>
              <a:t>Instrumental_Analysis</a:t>
            </a:r>
            <a:r>
              <a:rPr lang="en-US" sz="700" dirty="0">
                <a:latin typeface="Times New Roman" panose="02020603050405020304" pitchFamily="18" charset="0"/>
                <a:cs typeface="Times New Roman" panose="02020603050405020304" pitchFamily="18" charset="0"/>
              </a:rPr>
              <a:t>/</a:t>
            </a:r>
            <a:r>
              <a:rPr lang="en-US" sz="700" dirty="0" err="1">
                <a:latin typeface="Times New Roman" panose="02020603050405020304" pitchFamily="18" charset="0"/>
                <a:cs typeface="Times New Roman" panose="02020603050405020304" pitchFamily="18" charset="0"/>
              </a:rPr>
              <a:t>Cyclic_Voltammetry</a:t>
            </a:r>
            <a:r>
              <a:rPr lang="en-US" sz="700" dirty="0">
                <a:latin typeface="Times New Roman" panose="02020603050405020304" pitchFamily="18" charset="0"/>
                <a:cs typeface="Times New Roman" panose="02020603050405020304" pitchFamily="18" charset="0"/>
              </a:rPr>
              <a:t> (accessed Mar 25, 2021). </a:t>
            </a:r>
          </a:p>
          <a:p>
            <a:pPr marL="228600" indent="-228600">
              <a:buFontTx/>
              <a:buAutoNum type="arabicPeriod"/>
            </a:pPr>
            <a:r>
              <a:rPr lang="en-US" sz="700" dirty="0">
                <a:latin typeface="Times New Roman" panose="02020603050405020304" pitchFamily="18" charset="0"/>
                <a:cs typeface="Times New Roman" panose="02020603050405020304" pitchFamily="18" charset="0"/>
              </a:rPr>
              <a:t>Cyclic voltammetry. https://</a:t>
            </a:r>
            <a:r>
              <a:rPr lang="en-US" sz="700" dirty="0" err="1">
                <a:latin typeface="Times New Roman" panose="02020603050405020304" pitchFamily="18" charset="0"/>
                <a:cs typeface="Times New Roman" panose="02020603050405020304" pitchFamily="18" charset="0"/>
              </a:rPr>
              <a:t>pubs.acs.org</a:t>
            </a:r>
            <a:r>
              <a:rPr lang="en-US" sz="700" dirty="0">
                <a:latin typeface="Times New Roman" panose="02020603050405020304" pitchFamily="18" charset="0"/>
                <a:cs typeface="Times New Roman" panose="02020603050405020304" pitchFamily="18" charset="0"/>
              </a:rPr>
              <a:t>/</a:t>
            </a:r>
            <a:r>
              <a:rPr lang="en-US" sz="700" dirty="0" err="1">
                <a:latin typeface="Times New Roman" panose="02020603050405020304" pitchFamily="18" charset="0"/>
                <a:cs typeface="Times New Roman" panose="02020603050405020304" pitchFamily="18" charset="0"/>
              </a:rPr>
              <a:t>doi</a:t>
            </a:r>
            <a:r>
              <a:rPr lang="en-US" sz="700" dirty="0">
                <a:latin typeface="Times New Roman" panose="02020603050405020304" pitchFamily="18" charset="0"/>
                <a:cs typeface="Times New Roman" panose="02020603050405020304" pitchFamily="18" charset="0"/>
              </a:rPr>
              <a:t>/abs/10.1021/ed060p702?casa_token=RaDePEaFZdAAAAAA%3ALstZd1M__SpNwBdwtu2GLwQgZWKr2GmhQ6Lz_Q9m5p1GYjNKIbBW6pxH31INzmGDtZi8FliO3GGkleD42w (accessed Mar 25, 2021). </a:t>
            </a:r>
          </a:p>
          <a:p>
            <a:pPr marL="228600" indent="-228600">
              <a:buFontTx/>
              <a:buAutoNum type="arabicPeriod"/>
            </a:pPr>
            <a:r>
              <a:rPr lang="en-US" sz="700" dirty="0" err="1">
                <a:latin typeface="Times New Roman" panose="02020603050405020304" pitchFamily="18" charset="0"/>
                <a:cs typeface="Times New Roman" panose="02020603050405020304" pitchFamily="18" charset="0"/>
              </a:rPr>
              <a:t>Elgrishi</a:t>
            </a:r>
            <a:r>
              <a:rPr lang="en-US" sz="700" dirty="0">
                <a:latin typeface="Times New Roman" panose="02020603050405020304" pitchFamily="18" charset="0"/>
                <a:cs typeface="Times New Roman" panose="02020603050405020304" pitchFamily="18" charset="0"/>
              </a:rPr>
              <a:t>, N., Rountree, K., McCarthy, B., Rountree, E.,  </a:t>
            </a:r>
            <a:r>
              <a:rPr lang="en-US" sz="700" dirty="0" err="1">
                <a:latin typeface="Times New Roman" panose="02020603050405020304" pitchFamily="18" charset="0"/>
                <a:cs typeface="Times New Roman" panose="02020603050405020304" pitchFamily="18" charset="0"/>
              </a:rPr>
              <a:t>Eisenhart</a:t>
            </a:r>
            <a:r>
              <a:rPr lang="en-US" sz="700" dirty="0">
                <a:latin typeface="Times New Roman" panose="02020603050405020304" pitchFamily="18" charset="0"/>
                <a:cs typeface="Times New Roman" panose="02020603050405020304" pitchFamily="18" charset="0"/>
              </a:rPr>
              <a:t>, T., &amp; Dempsey, J. (2018). A Practical Beginner’s Guide to Cyclic Voltammetry. Journal of Chemical Education, 95(2), 197–206. https://</a:t>
            </a:r>
            <a:r>
              <a:rPr lang="en-US" sz="700" dirty="0" err="1">
                <a:latin typeface="Times New Roman" panose="02020603050405020304" pitchFamily="18" charset="0"/>
                <a:cs typeface="Times New Roman" panose="02020603050405020304" pitchFamily="18" charset="0"/>
              </a:rPr>
              <a:t>doi.org</a:t>
            </a:r>
            <a:r>
              <a:rPr lang="en-US" sz="700" dirty="0">
                <a:latin typeface="Times New Roman" panose="02020603050405020304" pitchFamily="18" charset="0"/>
                <a:cs typeface="Times New Roman" panose="02020603050405020304" pitchFamily="18" charset="0"/>
              </a:rPr>
              <a:t>/10.1021/acs.jchemed.7b00361</a:t>
            </a:r>
          </a:p>
          <a:p>
            <a:pPr marL="228600" indent="-228600">
              <a:buFontTx/>
              <a:buAutoNum type="arabicPeriod"/>
            </a:pPr>
            <a:endParaRPr lang="en-US" sz="600" dirty="0"/>
          </a:p>
          <a:p>
            <a:endParaRPr lang="en-US" sz="600" dirty="0">
              <a:latin typeface="Times New Roman" panose="02020603050405020304" pitchFamily="18" charset="0"/>
              <a:cs typeface="Times New Roman" panose="02020603050405020304" pitchFamily="18" charset="0"/>
            </a:endParaRPr>
          </a:p>
          <a:p>
            <a:pPr marL="228600" indent="-228600">
              <a:buAutoNum type="arabicPeriod"/>
            </a:pPr>
            <a:endParaRPr lang="en-US" sz="600" dirty="0">
              <a:latin typeface="Times New Roman" panose="02020603050405020304" pitchFamily="18" charset="0"/>
              <a:cs typeface="Times New Roman" panose="02020603050405020304" pitchFamily="18" charset="0"/>
            </a:endParaRPr>
          </a:p>
          <a:p>
            <a:endParaRPr lang="en-US" sz="600" dirty="0">
              <a:solidFill>
                <a:schemeClr val="bg1"/>
              </a:solidFill>
            </a:endParaRPr>
          </a:p>
        </p:txBody>
      </p:sp>
      <p:pic>
        <p:nvPicPr>
          <p:cNvPr id="13" name="Picture 12">
            <a:extLst>
              <a:ext uri="{FF2B5EF4-FFF2-40B4-BE49-F238E27FC236}">
                <a16:creationId xmlns:a16="http://schemas.microsoft.com/office/drawing/2014/main" id="{D0C65E75-4E81-3C4A-BACD-E7E0244CFC3C}"/>
              </a:ext>
            </a:extLst>
          </p:cNvPr>
          <p:cNvPicPr/>
          <p:nvPr/>
        </p:nvPicPr>
        <p:blipFill>
          <a:blip r:embed="rId6"/>
          <a:stretch>
            <a:fillRect/>
          </a:stretch>
        </p:blipFill>
        <p:spPr>
          <a:xfrm>
            <a:off x="4562405" y="4014790"/>
            <a:ext cx="3073957" cy="2278603"/>
          </a:xfrm>
          <a:prstGeom prst="rect">
            <a:avLst/>
          </a:prstGeom>
          <a:ln>
            <a:solidFill>
              <a:schemeClr val="tx1"/>
            </a:solidFill>
          </a:ln>
        </p:spPr>
      </p:pic>
      <p:sp>
        <p:nvSpPr>
          <p:cNvPr id="9" name="TextBox 8">
            <a:extLst>
              <a:ext uri="{FF2B5EF4-FFF2-40B4-BE49-F238E27FC236}">
                <a16:creationId xmlns:a16="http://schemas.microsoft.com/office/drawing/2014/main" id="{B8553CBF-60BD-E548-A8EA-622DB5D061F1}"/>
              </a:ext>
            </a:extLst>
          </p:cNvPr>
          <p:cNvSpPr txBox="1"/>
          <p:nvPr/>
        </p:nvSpPr>
        <p:spPr>
          <a:xfrm>
            <a:off x="6773333" y="5828380"/>
            <a:ext cx="287867" cy="45719"/>
          </a:xfrm>
          <a:prstGeom prst="rect">
            <a:avLst/>
          </a:prstGeom>
          <a:solidFill>
            <a:schemeClr val="bg1"/>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A470D0BE-5C51-6F4A-AED5-ED39989D40E5}"/>
              </a:ext>
            </a:extLst>
          </p:cNvPr>
          <p:cNvSpPr/>
          <p:nvPr/>
        </p:nvSpPr>
        <p:spPr>
          <a:xfrm>
            <a:off x="6257012" y="5781989"/>
            <a:ext cx="1320507" cy="138499"/>
          </a:xfrm>
          <a:prstGeom prst="rect">
            <a:avLst/>
          </a:prstGeom>
          <a:noFill/>
        </p:spPr>
        <p:txBody>
          <a:bodyPr wrap="square" lIns="91440" tIns="45720" rIns="91440" bIns="45720">
            <a:spAutoFit/>
          </a:bodyPr>
          <a:lstStyle/>
          <a:p>
            <a:pPr algn="ctr"/>
            <a:r>
              <a:rPr lang="en-US" sz="300" b="0" cap="none" spc="0" dirty="0">
                <a:ln w="0"/>
                <a:solidFill>
                  <a:schemeClr val="tx1"/>
                </a:solidFill>
                <a:effectLst>
                  <a:outerShdw blurRad="38100" dist="19050" dir="2700000" algn="tl" rotWithShape="0">
                    <a:schemeClr val="dk1">
                      <a:alpha val="40000"/>
                    </a:schemeClr>
                  </a:outerShdw>
                </a:effectLst>
                <a:latin typeface="+mj-lt"/>
              </a:rPr>
              <a:t>0.1 M K</a:t>
            </a:r>
            <a:r>
              <a:rPr lang="en-US" sz="300" b="0" cap="none" spc="0" baseline="-25000" dirty="0">
                <a:ln w="0"/>
                <a:solidFill>
                  <a:schemeClr val="tx1"/>
                </a:solidFill>
                <a:effectLst>
                  <a:outerShdw blurRad="38100" dist="19050" dir="2700000" algn="tl" rotWithShape="0">
                    <a:schemeClr val="dk1">
                      <a:alpha val="40000"/>
                    </a:schemeClr>
                  </a:outerShdw>
                </a:effectLst>
                <a:latin typeface="+mj-lt"/>
              </a:rPr>
              <a:t>4</a:t>
            </a:r>
            <a:r>
              <a:rPr lang="en-US" sz="300" b="0" cap="none" spc="0" dirty="0">
                <a:ln w="0"/>
                <a:solidFill>
                  <a:schemeClr val="tx1"/>
                </a:solidFill>
                <a:effectLst>
                  <a:outerShdw blurRad="38100" dist="19050" dir="2700000" algn="tl" rotWithShape="0">
                    <a:schemeClr val="dk1">
                      <a:alpha val="40000"/>
                    </a:schemeClr>
                  </a:outerShdw>
                </a:effectLst>
                <a:latin typeface="+mj-lt"/>
              </a:rPr>
              <a:t>Fe(CN)</a:t>
            </a:r>
            <a:r>
              <a:rPr lang="en-US" sz="300" b="0" cap="none" spc="0" baseline="-25000" dirty="0">
                <a:ln w="0"/>
                <a:solidFill>
                  <a:schemeClr val="tx1"/>
                </a:solidFill>
                <a:effectLst>
                  <a:outerShdw blurRad="38100" dist="19050" dir="2700000" algn="tl" rotWithShape="0">
                    <a:schemeClr val="dk1">
                      <a:alpha val="40000"/>
                    </a:schemeClr>
                  </a:outerShdw>
                </a:effectLst>
                <a:latin typeface="+mj-lt"/>
              </a:rPr>
              <a:t>6</a:t>
            </a:r>
          </a:p>
        </p:txBody>
      </p:sp>
    </p:spTree>
    <p:extLst>
      <p:ext uri="{BB962C8B-B14F-4D97-AF65-F5344CB8AC3E}">
        <p14:creationId xmlns:p14="http://schemas.microsoft.com/office/powerpoint/2010/main" val="3536863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3759</TotalTime>
  <Words>686</Words>
  <Application>Microsoft Macintosh PowerPoint</Application>
  <PresentationFormat>Widescreen</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Developing an Experiment for General Chemistry II Tyler Fisher, Nuvia Saucedo, Ph.D. Hickman Science Center, Southern Adventist University, Collegedale, TN 37315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Fisher</dc:creator>
  <cp:lastModifiedBy>Tyler Fisher</cp:lastModifiedBy>
  <cp:revision>18</cp:revision>
  <dcterms:created xsi:type="dcterms:W3CDTF">2021-04-01T13:26:32Z</dcterms:created>
  <dcterms:modified xsi:type="dcterms:W3CDTF">2021-04-08T18:24:17Z</dcterms:modified>
</cp:coreProperties>
</file>