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851"/>
    <p:restoredTop sz="94710"/>
  </p:normalViewPr>
  <p:slideViewPr>
    <p:cSldViewPr snapToGrid="0" snapToObjects="1">
      <p:cViewPr>
        <p:scale>
          <a:sx n="31" d="100"/>
          <a:sy n="31" d="100"/>
        </p:scale>
        <p:origin x="24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752" y="11456371"/>
            <a:ext cx="33309696" cy="79004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6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703" y="20892211"/>
            <a:ext cx="24485803" cy="59514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91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94560" indent="0" algn="ctr">
              <a:buNone/>
              <a:defRPr sz="912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4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51203" y="4498848"/>
            <a:ext cx="5059037" cy="239207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021" y="4498848"/>
            <a:ext cx="22637635" cy="239207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835" y="11456371"/>
            <a:ext cx="33313421" cy="79004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6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703" y="20891832"/>
            <a:ext cx="24485803" cy="607239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9120">
                <a:solidFill>
                  <a:schemeClr val="tx1"/>
                </a:solidFill>
              </a:defRPr>
            </a:lvl1pPr>
            <a:lvl2pPr marL="2194560" indent="0">
              <a:buNone/>
              <a:defRPr sz="912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0750" y="12662611"/>
            <a:ext cx="15782510" cy="14889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7938" y="12662611"/>
            <a:ext cx="15794477" cy="14889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7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747" y="11104485"/>
            <a:ext cx="15782515" cy="3379618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9120" b="0" cap="all" spc="480" baseline="0">
                <a:solidFill>
                  <a:schemeClr val="tx2"/>
                </a:solidFill>
              </a:defRPr>
            </a:lvl1pPr>
            <a:lvl2pPr marL="2194560" indent="0">
              <a:buNone/>
              <a:defRPr sz="912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0747" y="15087600"/>
            <a:ext cx="15782515" cy="1246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17938" y="15087600"/>
            <a:ext cx="15794477" cy="124645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17938" y="11104485"/>
            <a:ext cx="15794477" cy="3379618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9120" b="0" cap="all" spc="480" baseline="0">
                <a:solidFill>
                  <a:schemeClr val="tx2"/>
                </a:solidFill>
              </a:defRPr>
            </a:lvl1pPr>
            <a:lvl2pPr marL="2194560" indent="0">
              <a:buNone/>
              <a:defRPr sz="912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5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375" y="10770381"/>
            <a:ext cx="15794851" cy="547918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008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9888" y="3862426"/>
            <a:ext cx="17337024" cy="25193549"/>
          </a:xfrm>
        </p:spPr>
        <p:txBody>
          <a:bodyPr>
            <a:normAutofit/>
          </a:bodyPr>
          <a:lstStyle>
            <a:lvl1pPr>
              <a:defRPr sz="9120">
                <a:solidFill>
                  <a:schemeClr val="tx1"/>
                </a:solidFill>
              </a:defRPr>
            </a:lvl1pPr>
            <a:lvl2pPr>
              <a:defRPr sz="7680">
                <a:solidFill>
                  <a:schemeClr val="tx1"/>
                </a:solidFill>
              </a:defRPr>
            </a:lvl2pPr>
            <a:lvl3pPr>
              <a:defRPr sz="7680">
                <a:solidFill>
                  <a:schemeClr val="tx1"/>
                </a:solidFill>
              </a:defRPr>
            </a:lvl3pPr>
            <a:lvl4pPr>
              <a:defRPr sz="7680">
                <a:solidFill>
                  <a:schemeClr val="tx1"/>
                </a:solidFill>
              </a:defRPr>
            </a:lvl4pPr>
            <a:lvl5pPr>
              <a:defRPr sz="7680">
                <a:solidFill>
                  <a:schemeClr val="tx1"/>
                </a:solidFill>
              </a:defRPr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232" y="17039606"/>
            <a:ext cx="13661136" cy="1053137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75375" y="29933798"/>
            <a:ext cx="18270710" cy="15361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5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384" y="10770374"/>
            <a:ext cx="15800832" cy="54864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008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45603" y="0"/>
            <a:ext cx="21967550" cy="329184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15360">
                <a:solidFill>
                  <a:schemeClr val="tx1"/>
                </a:solidFill>
              </a:defRPr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232" y="17039613"/>
            <a:ext cx="13661136" cy="1053137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72384" y="29933798"/>
            <a:ext cx="18258739" cy="15361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9018" y="4630522"/>
            <a:ext cx="28501224" cy="570585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9018" y="12662619"/>
            <a:ext cx="28501224" cy="1488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98926" y="29946317"/>
            <a:ext cx="9913488" cy="1555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F20FEA-542F-3249-B54E-BEAC6DBD19C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0747" y="29933798"/>
            <a:ext cx="21871987" cy="1536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52538" y="29846016"/>
            <a:ext cx="1755648" cy="1755648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5280" spc="0" baseline="0">
                <a:solidFill>
                  <a:srgbClr val="FFFFFF"/>
                </a:solidFill>
              </a:defRPr>
            </a:lvl1pPr>
          </a:lstStyle>
          <a:p>
            <a:fld id="{3D3A3E10-D07A-2340-84AC-1A29ADE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4389120" rtl="0" eaLnBrk="1" latinLnBrk="0" hangingPunct="1">
        <a:lnSpc>
          <a:spcPct val="90000"/>
        </a:lnSpc>
        <a:spcBef>
          <a:spcPct val="0"/>
        </a:spcBef>
        <a:buNone/>
        <a:defRPr sz="12480" kern="1200" cap="all" spc="96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86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19456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329184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38912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48640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630936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7pPr>
      <a:lvl8pPr marL="7955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77824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7BC5C2-1203-AE4A-B6E0-17649748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179" y="98147"/>
            <a:ext cx="39709898" cy="59289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4400" dirty="0">
                <a:latin typeface="Centaur" panose="020F0502020204030204" pitchFamily="34" charset="0"/>
                <a:cs typeface="Centaur" panose="020F0502020204030204" pitchFamily="34" charset="0"/>
              </a:rPr>
              <a:t>Histology of Psoriasis </a:t>
            </a:r>
            <a:br>
              <a:rPr lang="en-US" sz="14400" dirty="0">
                <a:latin typeface="Centaur" panose="020F0502020204030204" pitchFamily="34" charset="0"/>
                <a:cs typeface="Centaur" panose="020F0502020204030204" pitchFamily="34" charset="0"/>
              </a:rPr>
            </a:br>
            <a:r>
              <a:rPr lang="en-US" sz="4320" dirty="0">
                <a:latin typeface="Centaur" panose="020F0502020204030204" pitchFamily="34" charset="0"/>
                <a:cs typeface="Centaur" panose="020F0502020204030204" pitchFamily="34" charset="0"/>
              </a:rPr>
              <a:t>Allan Roy </a:t>
            </a:r>
            <a:r>
              <a:rPr lang="en-US" sz="4320" dirty="0" err="1">
                <a:latin typeface="Centaur" panose="020F0502020204030204" pitchFamily="34" charset="0"/>
                <a:cs typeface="Centaur" panose="020F0502020204030204" pitchFamily="34" charset="0"/>
              </a:rPr>
              <a:t>Sison</a:t>
            </a:r>
            <a:r>
              <a:rPr lang="en-US" sz="4320" dirty="0">
                <a:latin typeface="Centaur" panose="020F0502020204030204" pitchFamily="34" charset="0"/>
                <a:cs typeface="Centaur" panose="020F0502020204030204" pitchFamily="34" charset="0"/>
              </a:rPr>
              <a:t>, Rick </a:t>
            </a:r>
            <a:r>
              <a:rPr lang="en-US" sz="4320" dirty="0" err="1">
                <a:latin typeface="Centaur" panose="020F0502020204030204" pitchFamily="34" charset="0"/>
                <a:cs typeface="Centaur" panose="020F0502020204030204" pitchFamily="34" charset="0"/>
              </a:rPr>
              <a:t>Norskov</a:t>
            </a:r>
            <a:r>
              <a:rPr lang="en-US" sz="4320" dirty="0">
                <a:latin typeface="Centaur" panose="020F0502020204030204" pitchFamily="34" charset="0"/>
                <a:cs typeface="Centaur" panose="020F0502020204030204" pitchFamily="34" charset="0"/>
              </a:rPr>
              <a:t>, Ph. D.</a:t>
            </a:r>
            <a:br>
              <a:rPr lang="en-US" sz="4320" dirty="0">
                <a:latin typeface="Centaur" panose="020F0502020204030204" pitchFamily="34" charset="0"/>
                <a:cs typeface="Centaur" panose="020F0502020204030204" pitchFamily="34" charset="0"/>
              </a:rPr>
            </a:br>
            <a:r>
              <a:rPr lang="en-US" sz="4320" dirty="0">
                <a:latin typeface="Centaur" panose="020F0502020204030204" pitchFamily="34" charset="0"/>
                <a:cs typeface="Centaur" panose="020F0502020204030204" pitchFamily="34" charset="0"/>
              </a:rPr>
              <a:t>Hickman Science Center, Biology Department, Southern Adventist University, Collegedale, TN 37315</a:t>
            </a:r>
            <a:endParaRPr lang="en-US" dirty="0">
              <a:latin typeface="Centaur" panose="020F0502020204030204" pitchFamily="34" charset="0"/>
              <a:cs typeface="Centaur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83DD-B398-D64A-8EFA-F591E8936F0B}"/>
              </a:ext>
            </a:extLst>
          </p:cNvPr>
          <p:cNvSpPr txBox="1"/>
          <p:nvPr/>
        </p:nvSpPr>
        <p:spPr>
          <a:xfrm>
            <a:off x="2405179" y="6711800"/>
            <a:ext cx="14014606" cy="1641911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/>
              <a:t>INTRODUCTION</a:t>
            </a:r>
            <a:endParaRPr lang="en-US" sz="4800" dirty="0"/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Psoriasis is a chronic inflammatory skin condition that affects 3% of the world’s population. 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0.5%–1% being children </a:t>
            </a:r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It is seen as red, scaly patches that commonly occur on the scalp, elbows, and knees. 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The whole body is affected in some severe cases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endParaRPr lang="en-US" sz="3600" dirty="0"/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endParaRPr lang="en-US" sz="3600" dirty="0"/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There are five types: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The most common is plaque (vulgaris) psoriasis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Other types are pustular psoriasis, guttate psoriasis, inverse psoriasis, and erythrodermic psoriasis</a:t>
            </a:r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Leads to other diseases 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/>
              <a:t>Psoriatic arthritis 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15103-EEEA-B44F-A752-25534371E2C8}"/>
              </a:ext>
            </a:extLst>
          </p:cNvPr>
          <p:cNvSpPr txBox="1"/>
          <p:nvPr/>
        </p:nvSpPr>
        <p:spPr>
          <a:xfrm>
            <a:off x="2393337" y="23815627"/>
            <a:ext cx="14014606" cy="8396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DISCUSSION</a:t>
            </a:r>
            <a:endParaRPr lang="en-US" sz="4800" dirty="0"/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Autoimmune disease </a:t>
            </a:r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Not curable</a:t>
            </a:r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Causes: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Genetic polymorphisms and environmental triggers</a:t>
            </a:r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Development of the disease affects cells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Keratinocytes, dermal dendritic cells, macrophages, neutrophils, mast cells, and T cells</a:t>
            </a:r>
          </a:p>
          <a:p>
            <a:pPr marL="617220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Layers affected by psoriasis</a:t>
            </a:r>
          </a:p>
          <a:p>
            <a:pPr marL="2263140" lvl="1" indent="-6172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Epidermis and dermis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26FC42-9484-EE4D-847E-BD62FB80AD75}"/>
              </a:ext>
            </a:extLst>
          </p:cNvPr>
          <p:cNvSpPr txBox="1"/>
          <p:nvPr/>
        </p:nvSpPr>
        <p:spPr>
          <a:xfrm>
            <a:off x="29550392" y="6711800"/>
            <a:ext cx="12549049" cy="76739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CONCLUSION</a:t>
            </a:r>
          </a:p>
          <a:p>
            <a:pPr marL="617220" indent="-61722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4400" dirty="0"/>
              <a:t>Psoriasis affects a percentage of the world’s population</a:t>
            </a:r>
          </a:p>
          <a:p>
            <a:pPr marL="617220" indent="-61722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4400" dirty="0"/>
              <a:t>Severity can vary</a:t>
            </a:r>
          </a:p>
          <a:p>
            <a:pPr marL="617220" indent="-61722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4400" dirty="0"/>
              <a:t>Affects the epidermis and dermis layer</a:t>
            </a:r>
          </a:p>
          <a:p>
            <a:pPr marL="617220" indent="-61722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4400" dirty="0"/>
              <a:t>Psoriasis </a:t>
            </a:r>
            <a:r>
              <a:rPr lang="en-US" sz="4400" dirty="0">
                <a:sym typeface="Wingdings" pitchFamily="2" charset="2"/>
              </a:rPr>
              <a:t> bloodstream  other diseases</a:t>
            </a:r>
            <a:endParaRPr lang="en-US" sz="5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E6360A-EFFD-6F46-9EA0-4302A502F068}"/>
              </a:ext>
            </a:extLst>
          </p:cNvPr>
          <p:cNvSpPr txBox="1"/>
          <p:nvPr/>
        </p:nvSpPr>
        <p:spPr>
          <a:xfrm>
            <a:off x="29550392" y="15518805"/>
            <a:ext cx="12549049" cy="1669380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/>
              <a:t>REFERENCES</a:t>
            </a:r>
          </a:p>
          <a:p>
            <a:pPr marL="822960" indent="-822960">
              <a:buFont typeface="+mj-lt"/>
              <a:buAutoNum type="arabicPeriod"/>
            </a:pPr>
            <a:r>
              <a:rPr lang="en-US" sz="4000" dirty="0"/>
              <a:t>Ayala-</a:t>
            </a:r>
            <a:r>
              <a:rPr lang="en-US" sz="4000" dirty="0" err="1"/>
              <a:t>Fontanez</a:t>
            </a:r>
            <a:r>
              <a:rPr lang="en-US" sz="4000" dirty="0"/>
              <a:t>, N., Soler, D. C., &amp; McCormick, T. S. (2016). Current knowledge on psoriasis and autoimmune disease. </a:t>
            </a:r>
            <a:r>
              <a:rPr lang="en-US" sz="4000" i="1" dirty="0" err="1"/>
              <a:t>Dovepress</a:t>
            </a:r>
            <a:r>
              <a:rPr lang="en-US" sz="4000" dirty="0"/>
              <a:t>, </a:t>
            </a:r>
            <a:r>
              <a:rPr lang="en-US" sz="4000" i="1" dirty="0"/>
              <a:t>6</a:t>
            </a:r>
            <a:r>
              <a:rPr lang="en-US" sz="4000" dirty="0"/>
              <a:t>, 7–32. https://doi.org/10.2147/PTT.S64950</a:t>
            </a:r>
          </a:p>
          <a:p>
            <a:pPr marL="822960" indent="-822960">
              <a:buFont typeface="+mj-lt"/>
              <a:buAutoNum type="arabicPeriod"/>
            </a:pPr>
            <a:endParaRPr lang="en-US" sz="4000" dirty="0"/>
          </a:p>
          <a:p>
            <a:pPr marL="822960" indent="-822960">
              <a:buFont typeface="+mj-lt"/>
              <a:buAutoNum type="arabicPeriod"/>
            </a:pPr>
            <a:r>
              <a:rPr lang="en-US" sz="4000" dirty="0"/>
              <a:t>Loft, N. D., et. al. (2018). Genetic polymorphisms associated with psoriasis and development of psoriatic arthritis in patients with psoriasis. </a:t>
            </a:r>
            <a:r>
              <a:rPr lang="en-US" sz="4000" i="1" dirty="0" err="1"/>
              <a:t>PLoS</a:t>
            </a:r>
            <a:r>
              <a:rPr lang="en-US" sz="4000" i="1" dirty="0"/>
              <a:t> ONE</a:t>
            </a:r>
            <a:r>
              <a:rPr lang="en-US" sz="4000" dirty="0"/>
              <a:t>, </a:t>
            </a:r>
            <a:r>
              <a:rPr lang="en-US" sz="4000" i="1" dirty="0"/>
              <a:t>13</a:t>
            </a:r>
            <a:r>
              <a:rPr lang="en-US" sz="4000" dirty="0"/>
              <a:t>(2), 1–12. </a:t>
            </a:r>
            <a:r>
              <a:rPr lang="en-US" sz="4000" dirty="0" err="1"/>
              <a:t>doi</a:t>
            </a:r>
            <a:r>
              <a:rPr lang="en-US" sz="4000" dirty="0"/>
              <a:t>: 10.1371/journal.pone.0192010. PMID: 29389950; PMCID: PMC5794107</a:t>
            </a:r>
          </a:p>
          <a:p>
            <a:pPr marL="822960" indent="-822960">
              <a:buFont typeface="+mj-lt"/>
              <a:buAutoNum type="arabicPeriod"/>
            </a:pPr>
            <a:endParaRPr lang="en-US" sz="4000" dirty="0"/>
          </a:p>
          <a:p>
            <a:pPr marL="822960" indent="-822960">
              <a:buFont typeface="+mj-lt"/>
              <a:buAutoNum type="arabicPeriod"/>
            </a:pPr>
            <a:r>
              <a:rPr lang="en-US" sz="4000" dirty="0" err="1"/>
              <a:t>Pawlina</a:t>
            </a:r>
            <a:r>
              <a:rPr lang="en-US" sz="4000" dirty="0"/>
              <a:t>, W., &amp; Ross, M. H. (2003). </a:t>
            </a:r>
            <a:r>
              <a:rPr lang="en-US" sz="4000" i="1" dirty="0"/>
              <a:t>Histology: a text and atlas with correlated cell and molecular biology</a:t>
            </a:r>
            <a:r>
              <a:rPr lang="en-US" sz="4000" dirty="0"/>
              <a:t> (7</a:t>
            </a:r>
            <a:r>
              <a:rPr lang="en-US" sz="4000" baseline="30000" dirty="0"/>
              <a:t>th</a:t>
            </a:r>
            <a:r>
              <a:rPr lang="en-US" sz="4000" dirty="0"/>
              <a:t> ed.). Philadelphia, PA: Lippincott Williams &amp; Wilkins. </a:t>
            </a:r>
          </a:p>
          <a:p>
            <a:pPr marL="822960" indent="-822960">
              <a:buFont typeface="+mj-lt"/>
              <a:buAutoNum type="arabicPeriod"/>
            </a:pPr>
            <a:endParaRPr lang="en-US" sz="4000" dirty="0"/>
          </a:p>
          <a:p>
            <a:pPr marL="822960" indent="-822960">
              <a:buFont typeface="+mj-lt"/>
              <a:buAutoNum type="arabicPeriod"/>
            </a:pPr>
            <a:r>
              <a:rPr lang="en-US" sz="4000" dirty="0"/>
              <a:t>Rendon, A., &amp; </a:t>
            </a:r>
            <a:r>
              <a:rPr lang="en-US" sz="4000" dirty="0" err="1"/>
              <a:t>Schäkel</a:t>
            </a:r>
            <a:r>
              <a:rPr lang="en-US" sz="4000" dirty="0"/>
              <a:t>, K. (2019). Psoriasis Pathogenesis and Treatment. </a:t>
            </a:r>
            <a:r>
              <a:rPr lang="en-US" sz="4000" i="1" dirty="0"/>
              <a:t>International Journal of Molecular Sciences</a:t>
            </a:r>
            <a:r>
              <a:rPr lang="en-US" sz="4000" dirty="0"/>
              <a:t>, </a:t>
            </a:r>
            <a:r>
              <a:rPr lang="en-US" sz="4000" i="1" dirty="0"/>
              <a:t>20</a:t>
            </a:r>
            <a:r>
              <a:rPr lang="en-US" sz="4000" dirty="0"/>
              <a:t>(6), 1475. https://</a:t>
            </a:r>
            <a:r>
              <a:rPr lang="en-US" sz="4000" dirty="0" err="1"/>
              <a:t>doi.org</a:t>
            </a:r>
            <a:r>
              <a:rPr lang="en-US" sz="4000" dirty="0"/>
              <a:t>/10.3390/ijms20061475</a:t>
            </a:r>
          </a:p>
          <a:p>
            <a:pPr marL="822960" indent="-822960">
              <a:buFont typeface="+mj-lt"/>
              <a:buAutoNum type="arabicPeriod"/>
            </a:pPr>
            <a:endParaRPr lang="en-US" sz="4000" dirty="0"/>
          </a:p>
          <a:p>
            <a:pPr marL="822960" indent="-822960">
              <a:buFont typeface="+mj-lt"/>
              <a:buAutoNum type="arabicPeriod"/>
            </a:pPr>
            <a:r>
              <a:rPr lang="en-US" sz="4000" dirty="0"/>
              <a:t>Singh, S., et. al. (2020). Long-term and clinically relevant full-thickness human skin equivalent for psoriasis. </a:t>
            </a:r>
            <a:r>
              <a:rPr lang="en-US" sz="4000" i="1" dirty="0"/>
              <a:t>ACS Appl. Bio Mater.</a:t>
            </a:r>
            <a:r>
              <a:rPr lang="en-US" sz="4000" dirty="0"/>
              <a:t>, </a:t>
            </a:r>
            <a:r>
              <a:rPr lang="en-US" sz="4000" i="1" dirty="0"/>
              <a:t>3</a:t>
            </a:r>
            <a:r>
              <a:rPr lang="en-US" sz="4000" dirty="0"/>
              <a:t>(10), 6639–6647. DOI: 10.1021/acsabm.0c00202</a:t>
            </a:r>
          </a:p>
          <a:p>
            <a:endParaRPr lang="en-US" sz="2880" dirty="0"/>
          </a:p>
        </p:txBody>
      </p:sp>
      <p:pic>
        <p:nvPicPr>
          <p:cNvPr id="27" name="Picture 26" descr="Close-up of a person's infected skin&#10;&#10;Description automatically generated with low confidence">
            <a:extLst>
              <a:ext uri="{FF2B5EF4-FFF2-40B4-BE49-F238E27FC236}">
                <a16:creationId xmlns:a16="http://schemas.microsoft.com/office/drawing/2014/main" id="{0C2DCFF8-5E3B-B844-A263-B80119DB3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34647" y="13541076"/>
            <a:ext cx="6731985" cy="3513759"/>
          </a:xfrm>
          <a:prstGeom prst="rect">
            <a:avLst/>
          </a:prstGeom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id="{65BBE5AC-C4FD-1048-80DD-8E835F50C83A}"/>
              </a:ext>
            </a:extLst>
          </p:cNvPr>
          <p:cNvSpPr txBox="1"/>
          <p:nvPr/>
        </p:nvSpPr>
        <p:spPr>
          <a:xfrm>
            <a:off x="5600786" y="17062286"/>
            <a:ext cx="7623392" cy="13318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80" b="1" dirty="0">
                <a:ea typeface="Times New Roman" panose="02020603050405020304" pitchFamily="18" charset="0"/>
              </a:rPr>
              <a:t>Figure 1</a:t>
            </a:r>
            <a:r>
              <a:rPr lang="en-US" sz="2880" dirty="0">
                <a:ea typeface="Times New Roman" panose="02020603050405020304" pitchFamily="18" charset="0"/>
              </a:rPr>
              <a:t>. The development of psoriasis on the skin taken from Rendon &amp; </a:t>
            </a:r>
            <a:r>
              <a:rPr lang="en-US" sz="288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Schäkel</a:t>
            </a:r>
            <a:r>
              <a:rPr lang="en-US" sz="2880" dirty="0">
                <a:solidFill>
                  <a:srgbClr val="000000"/>
                </a:solidFill>
                <a:ea typeface="Times New Roman" panose="02020603050405020304" pitchFamily="18" charset="0"/>
              </a:rPr>
              <a:t> (2019).</a:t>
            </a:r>
            <a:endParaRPr lang="en-US" sz="2880" dirty="0">
              <a:ea typeface="Times New Roman" panose="02020603050405020304" pitchFamily="18" charset="0"/>
            </a:endParaRPr>
          </a:p>
        </p:txBody>
      </p:sp>
      <p:pic>
        <p:nvPicPr>
          <p:cNvPr id="30" name="Picture 29" descr="A picture containing indoor, porcelain, fabric&#10;&#10;Description automatically generated">
            <a:extLst>
              <a:ext uri="{FF2B5EF4-FFF2-40B4-BE49-F238E27FC236}">
                <a16:creationId xmlns:a16="http://schemas.microsoft.com/office/drawing/2014/main" id="{625A955C-56B4-024A-8990-5254306D8681}"/>
              </a:ext>
            </a:extLst>
          </p:cNvPr>
          <p:cNvPicPr/>
          <p:nvPr/>
        </p:nvPicPr>
        <p:blipFill rotWithShape="1">
          <a:blip r:embed="rId3"/>
          <a:srcRect t="57976" r="38920"/>
          <a:stretch/>
        </p:blipFill>
        <p:spPr bwMode="auto">
          <a:xfrm>
            <a:off x="16648575" y="6711800"/>
            <a:ext cx="12526128" cy="1087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148A0E6A-CDA3-764E-A42B-2656E3507492}"/>
              </a:ext>
            </a:extLst>
          </p:cNvPr>
          <p:cNvPicPr/>
          <p:nvPr/>
        </p:nvPicPr>
        <p:blipFill rotWithShape="1">
          <a:blip r:embed="rId4"/>
          <a:srcRect b="11218"/>
          <a:stretch/>
        </p:blipFill>
        <p:spPr bwMode="auto">
          <a:xfrm>
            <a:off x="16722024" y="19509618"/>
            <a:ext cx="12549047" cy="11014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 Box 7">
            <a:extLst>
              <a:ext uri="{FF2B5EF4-FFF2-40B4-BE49-F238E27FC236}">
                <a16:creationId xmlns:a16="http://schemas.microsoft.com/office/drawing/2014/main" id="{74478461-F0AC-104F-89A0-DBC94026940B}"/>
              </a:ext>
            </a:extLst>
          </p:cNvPr>
          <p:cNvSpPr txBox="1"/>
          <p:nvPr/>
        </p:nvSpPr>
        <p:spPr>
          <a:xfrm>
            <a:off x="16637115" y="17919483"/>
            <a:ext cx="12549048" cy="9787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rot="0" spcFirstLastPara="0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a typeface="Times New Roman" panose="02020603050405020304" pitchFamily="18" charset="0"/>
              </a:rPr>
              <a:t>Figure 2</a:t>
            </a:r>
            <a:r>
              <a:rPr lang="en-US" sz="3200" dirty="0">
                <a:ea typeface="Times New Roman" panose="02020603050405020304" pitchFamily="18" charset="0"/>
              </a:rPr>
              <a:t>. </a:t>
            </a:r>
            <a:r>
              <a:rPr lang="en-US" sz="3200" dirty="0"/>
              <a:t>Normal epithelial tissue adapted from </a:t>
            </a:r>
            <a:r>
              <a:rPr lang="en-US" sz="3200" dirty="0" err="1"/>
              <a:t>Pawlina</a:t>
            </a:r>
            <a:r>
              <a:rPr lang="en-US" sz="3200" dirty="0"/>
              <a:t> &amp; Ross (2003).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F3F8A-F9CF-CF4B-B515-DDE5C63C4381}"/>
              </a:ext>
            </a:extLst>
          </p:cNvPr>
          <p:cNvSpPr txBox="1"/>
          <p:nvPr/>
        </p:nvSpPr>
        <p:spPr>
          <a:xfrm>
            <a:off x="16722024" y="31135388"/>
            <a:ext cx="1252612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Figure 3</a:t>
            </a:r>
            <a:r>
              <a:rPr lang="en-US" sz="3200" dirty="0"/>
              <a:t>. The result of psoriasis on epithelial tissue taken from Rendon &amp; </a:t>
            </a:r>
            <a:r>
              <a:rPr lang="en-US" sz="3200" dirty="0" err="1"/>
              <a:t>Schäkel</a:t>
            </a:r>
            <a:r>
              <a:rPr lang="en-US" sz="3200" dirty="0"/>
              <a:t> (2019).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0906F-7E18-A043-A9AE-102686AA4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974" y="705794"/>
            <a:ext cx="4761345" cy="3645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F71DF0-F092-5D43-9F27-5556FD190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5881" y="705793"/>
            <a:ext cx="4761345" cy="3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092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848</TotalTime>
  <Words>446</Words>
  <Application>Microsoft Macintosh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Centaur</vt:lpstr>
      <vt:lpstr>Gill Sans MT</vt:lpstr>
      <vt:lpstr>Times New Roman</vt:lpstr>
      <vt:lpstr>Wingdings</vt:lpstr>
      <vt:lpstr>Parcel</vt:lpstr>
      <vt:lpstr>Histology of Psoriasis  Allan Roy Sison, Rick Norskov, Ph. D. Hickman Science Center, Biology Department, Southern Adventist University, Collegedale, TN 37315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Psoriasis  Allan Roy Sison, Rick Norskov, Ph. D. Hickman Science Center, Biology Department, Southern Adventist University, Collegedale, TN 37315</dc:title>
  <dc:creator>Allan-Roy Sison</dc:creator>
  <cp:lastModifiedBy>Allan-Roy Sison</cp:lastModifiedBy>
  <cp:revision>15</cp:revision>
  <dcterms:created xsi:type="dcterms:W3CDTF">2021-04-06T05:16:05Z</dcterms:created>
  <dcterms:modified xsi:type="dcterms:W3CDTF">2021-04-09T04:03:46Z</dcterms:modified>
</cp:coreProperties>
</file>