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26"/>
    <p:restoredTop sz="94576"/>
  </p:normalViewPr>
  <p:slideViewPr>
    <p:cSldViewPr snapToGrid="0" snapToObjects="1">
      <p:cViewPr varScale="1">
        <p:scale>
          <a:sx n="64" d="100"/>
          <a:sy n="64" d="100"/>
        </p:scale>
        <p:origin x="176" y="1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4/7/21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4/7/21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4/7/21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4/7/21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4/7/21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4/7/21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4/7/21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file:////var/folders/12/6rlst4m934l465nt5bg89sm00000gn/T/com.microsoft.Word/WebArchiveCopyPasteTempFiles/ch2f2-5.jp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88333-6F6C-E849-BB0A-DC4DA0FF9685}"/>
              </a:ext>
            </a:extLst>
          </p:cNvPr>
          <p:cNvSpPr>
            <a:spLocks noGrp="1"/>
          </p:cNvSpPr>
          <p:nvPr>
            <p:ph type="ctrTitle"/>
          </p:nvPr>
        </p:nvSpPr>
        <p:spPr/>
        <p:txBody>
          <a:bodyPr/>
          <a:lstStyle/>
          <a:p>
            <a:r>
              <a:rPr lang="en-US" dirty="0"/>
              <a:t>Osteoporosis	</a:t>
            </a:r>
          </a:p>
        </p:txBody>
      </p:sp>
      <p:sp>
        <p:nvSpPr>
          <p:cNvPr id="3" name="Subtitle 2">
            <a:extLst>
              <a:ext uri="{FF2B5EF4-FFF2-40B4-BE49-F238E27FC236}">
                <a16:creationId xmlns:a16="http://schemas.microsoft.com/office/drawing/2014/main" id="{D2AD4923-929D-B644-9AAF-5140A9BA0431}"/>
              </a:ext>
            </a:extLst>
          </p:cNvPr>
          <p:cNvSpPr>
            <a:spLocks noGrp="1"/>
          </p:cNvSpPr>
          <p:nvPr>
            <p:ph type="subTitle" idx="1"/>
          </p:nvPr>
        </p:nvSpPr>
        <p:spPr/>
        <p:txBody>
          <a:bodyPr/>
          <a:lstStyle/>
          <a:p>
            <a:r>
              <a:rPr lang="en-US" dirty="0"/>
              <a:t>By: Diana Alvarez</a:t>
            </a:r>
          </a:p>
        </p:txBody>
      </p:sp>
    </p:spTree>
    <p:extLst>
      <p:ext uri="{BB962C8B-B14F-4D97-AF65-F5344CB8AC3E}">
        <p14:creationId xmlns:p14="http://schemas.microsoft.com/office/powerpoint/2010/main" val="1146666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848A7-F271-F746-B46B-DD48B82E751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014204E-24D7-F847-BDA2-0A41AFE48A40}"/>
              </a:ext>
            </a:extLst>
          </p:cNvPr>
          <p:cNvSpPr>
            <a:spLocks noGrp="1"/>
          </p:cNvSpPr>
          <p:nvPr>
            <p:ph idx="1"/>
          </p:nvPr>
        </p:nvSpPr>
        <p:spPr>
          <a:xfrm>
            <a:off x="685800" y="1944414"/>
            <a:ext cx="10820400" cy="4274271"/>
          </a:xfrm>
        </p:spPr>
        <p:txBody>
          <a:bodyPr>
            <a:normAutofit/>
          </a:bodyPr>
          <a:lstStyle/>
          <a:p>
            <a:pPr>
              <a:lnSpc>
                <a:spcPct val="200000"/>
              </a:lnSpc>
            </a:pPr>
            <a:r>
              <a:rPr lang="en-US" dirty="0"/>
              <a:t>Definition of Osteoporosis</a:t>
            </a:r>
          </a:p>
          <a:p>
            <a:pPr lvl="1">
              <a:lnSpc>
                <a:spcPct val="200000"/>
              </a:lnSpc>
            </a:pPr>
            <a:r>
              <a:rPr lang="en-US" dirty="0"/>
              <a:t>“. . . a bone disease when the body loses too much bone, makes too little bone, or both” (National Osteoporosis Foundation). </a:t>
            </a:r>
          </a:p>
          <a:p>
            <a:pPr>
              <a:lnSpc>
                <a:spcPct val="200000"/>
              </a:lnSpc>
            </a:pPr>
            <a:r>
              <a:rPr lang="en-US" dirty="0"/>
              <a:t>Results </a:t>
            </a:r>
          </a:p>
          <a:p>
            <a:pPr lvl="1">
              <a:lnSpc>
                <a:spcPct val="200000"/>
              </a:lnSpc>
            </a:pPr>
            <a:r>
              <a:rPr lang="en-US" dirty="0"/>
              <a:t>”. . .bones become weak and may break from a fall or, in serious cases, from sneezing or minor bumps” (National Osteoporosis Foundation).</a:t>
            </a:r>
          </a:p>
        </p:txBody>
      </p:sp>
    </p:spTree>
    <p:extLst>
      <p:ext uri="{BB962C8B-B14F-4D97-AF65-F5344CB8AC3E}">
        <p14:creationId xmlns:p14="http://schemas.microsoft.com/office/powerpoint/2010/main" val="492673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0B3E6-70A2-CB48-BC57-B2EE382C663E}"/>
              </a:ext>
            </a:extLst>
          </p:cNvPr>
          <p:cNvSpPr>
            <a:spLocks noGrp="1"/>
          </p:cNvSpPr>
          <p:nvPr>
            <p:ph type="title"/>
          </p:nvPr>
        </p:nvSpPr>
        <p:spPr>
          <a:xfrm>
            <a:off x="619760" y="764373"/>
            <a:ext cx="6832600" cy="1293028"/>
          </a:xfrm>
        </p:spPr>
        <p:txBody>
          <a:bodyPr>
            <a:normAutofit/>
          </a:bodyPr>
          <a:lstStyle/>
          <a:p>
            <a:r>
              <a:rPr lang="en-US" dirty="0"/>
              <a:t>Introduction cont.</a:t>
            </a:r>
          </a:p>
        </p:txBody>
      </p:sp>
      <p:sp>
        <p:nvSpPr>
          <p:cNvPr id="3" name="Content Placeholder 2">
            <a:extLst>
              <a:ext uri="{FF2B5EF4-FFF2-40B4-BE49-F238E27FC236}">
                <a16:creationId xmlns:a16="http://schemas.microsoft.com/office/drawing/2014/main" id="{92B2E4F2-8B75-CE45-9252-14089FB152E4}"/>
              </a:ext>
            </a:extLst>
          </p:cNvPr>
          <p:cNvSpPr>
            <a:spLocks noGrp="1"/>
          </p:cNvSpPr>
          <p:nvPr>
            <p:ph idx="1"/>
          </p:nvPr>
        </p:nvSpPr>
        <p:spPr>
          <a:xfrm>
            <a:off x="967168" y="2695873"/>
            <a:ext cx="6595110" cy="3061147"/>
          </a:xfrm>
        </p:spPr>
        <p:txBody>
          <a:bodyPr>
            <a:normAutofit/>
          </a:bodyPr>
          <a:lstStyle/>
          <a:p>
            <a:pPr>
              <a:lnSpc>
                <a:spcPct val="200000"/>
              </a:lnSpc>
            </a:pPr>
            <a:r>
              <a:rPr lang="en-US" dirty="0"/>
              <a:t>Common bone fractures occur in the wrist, vertebrae or hip (Rachner et al., 2011).</a:t>
            </a:r>
          </a:p>
          <a:p>
            <a:endParaRPr lang="en-US" dirty="0"/>
          </a:p>
        </p:txBody>
      </p:sp>
      <p:pic>
        <p:nvPicPr>
          <p:cNvPr id="4" name="Picture 3" descr="A picture containing text, X-ray film&#10;&#10;Description automatically generated">
            <a:extLst>
              <a:ext uri="{FF2B5EF4-FFF2-40B4-BE49-F238E27FC236}">
                <a16:creationId xmlns:a16="http://schemas.microsoft.com/office/drawing/2014/main" id="{DB7DFFFF-CBFD-B649-B2B2-AB77F0B3494A}"/>
              </a:ext>
            </a:extLst>
          </p:cNvPr>
          <p:cNvPicPr/>
          <p:nvPr/>
        </p:nvPicPr>
        <p:blipFill>
          <a:blip r:embed="rId2"/>
          <a:stretch>
            <a:fillRect/>
          </a:stretch>
        </p:blipFill>
        <p:spPr>
          <a:xfrm>
            <a:off x="7927278" y="764373"/>
            <a:ext cx="3644962" cy="4365310"/>
          </a:xfrm>
          <a:prstGeom prst="rect">
            <a:avLst/>
          </a:prstGeom>
        </p:spPr>
      </p:pic>
      <p:sp>
        <p:nvSpPr>
          <p:cNvPr id="7" name="TextBox 6">
            <a:extLst>
              <a:ext uri="{FF2B5EF4-FFF2-40B4-BE49-F238E27FC236}">
                <a16:creationId xmlns:a16="http://schemas.microsoft.com/office/drawing/2014/main" id="{EAB0B440-2D4F-1B49-B4FE-24C0F7FD51E7}"/>
              </a:ext>
            </a:extLst>
          </p:cNvPr>
          <p:cNvSpPr txBox="1"/>
          <p:nvPr/>
        </p:nvSpPr>
        <p:spPr>
          <a:xfrm>
            <a:off x="7927278" y="5295355"/>
            <a:ext cx="3644961" cy="923330"/>
          </a:xfrm>
          <a:prstGeom prst="rect">
            <a:avLst/>
          </a:prstGeom>
          <a:noFill/>
        </p:spPr>
        <p:txBody>
          <a:bodyPr wrap="square" rtlCol="0">
            <a:spAutoFit/>
          </a:bodyPr>
          <a:lstStyle/>
          <a:p>
            <a:r>
              <a:rPr lang="en-US" dirty="0"/>
              <a:t>Figure 1.1. A fragility fracture of the hip. Adapted from Rachner et al. (2011).  </a:t>
            </a:r>
          </a:p>
        </p:txBody>
      </p:sp>
    </p:spTree>
    <p:extLst>
      <p:ext uri="{BB962C8B-B14F-4D97-AF65-F5344CB8AC3E}">
        <p14:creationId xmlns:p14="http://schemas.microsoft.com/office/powerpoint/2010/main" val="201272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CD94F7C0-1344-4B3C-AFCB-E7F006BB5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Picture 71">
            <a:extLst>
              <a:ext uri="{FF2B5EF4-FFF2-40B4-BE49-F238E27FC236}">
                <a16:creationId xmlns:a16="http://schemas.microsoft.com/office/drawing/2014/main" id="{4EC584A2-4215-4DB8-AE1F-E3768D77E8D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1">
            <a:extLst>
              <a:ext uri="{FF2B5EF4-FFF2-40B4-BE49-F238E27FC236}">
                <a16:creationId xmlns:a16="http://schemas.microsoft.com/office/drawing/2014/main" id="{4E1E64FC-4000-0F46-A7A0-AB6695704367}"/>
              </a:ext>
            </a:extLst>
          </p:cNvPr>
          <p:cNvSpPr>
            <a:spLocks noGrp="1"/>
          </p:cNvSpPr>
          <p:nvPr>
            <p:ph type="title"/>
          </p:nvPr>
        </p:nvSpPr>
        <p:spPr>
          <a:xfrm>
            <a:off x="685799" y="764373"/>
            <a:ext cx="3977639" cy="1600200"/>
          </a:xfrm>
        </p:spPr>
        <p:txBody>
          <a:bodyPr anchor="b">
            <a:normAutofit/>
          </a:bodyPr>
          <a:lstStyle/>
          <a:p>
            <a:pPr algn="l"/>
            <a:r>
              <a:rPr lang="en-US" sz="3200" dirty="0"/>
              <a:t>Discussion</a:t>
            </a:r>
          </a:p>
        </p:txBody>
      </p:sp>
      <p:sp>
        <p:nvSpPr>
          <p:cNvPr id="3" name="Content Placeholder 2">
            <a:extLst>
              <a:ext uri="{FF2B5EF4-FFF2-40B4-BE49-F238E27FC236}">
                <a16:creationId xmlns:a16="http://schemas.microsoft.com/office/drawing/2014/main" id="{D295B5D0-1E07-4C45-A290-06BC003F4859}"/>
              </a:ext>
            </a:extLst>
          </p:cNvPr>
          <p:cNvSpPr>
            <a:spLocks noGrp="1"/>
          </p:cNvSpPr>
          <p:nvPr>
            <p:ph idx="1"/>
          </p:nvPr>
        </p:nvSpPr>
        <p:spPr>
          <a:xfrm>
            <a:off x="685800" y="2364573"/>
            <a:ext cx="3977639" cy="3854112"/>
          </a:xfrm>
        </p:spPr>
        <p:txBody>
          <a:bodyPr>
            <a:normAutofit/>
          </a:bodyPr>
          <a:lstStyle/>
          <a:p>
            <a:pPr>
              <a:lnSpc>
                <a:spcPct val="200000"/>
              </a:lnSpc>
            </a:pPr>
            <a:r>
              <a:rPr lang="en-US" sz="1800" dirty="0"/>
              <a:t>General effect </a:t>
            </a:r>
          </a:p>
          <a:p>
            <a:pPr lvl="1">
              <a:lnSpc>
                <a:spcPct val="200000"/>
              </a:lnSpc>
            </a:pPr>
            <a:r>
              <a:rPr lang="en-US" sz="1600" dirty="0"/>
              <a:t>Decreased bone mass and alterations to structure of bone consequently making the affected individual more likely to break a bone (Ross et al., 2020). </a:t>
            </a:r>
          </a:p>
          <a:p>
            <a:pPr marL="457200" lvl="1" indent="0">
              <a:buNone/>
            </a:pPr>
            <a:endParaRPr lang="en-US" sz="1600" dirty="0"/>
          </a:p>
        </p:txBody>
      </p:sp>
      <p:pic>
        <p:nvPicPr>
          <p:cNvPr id="1025" name="Picture 3" descr="Figure 2-5, Normal vs. Osteoporotic Bone - Bone Health and Osteoporosis -  NCBI Bookshelf">
            <a:extLst>
              <a:ext uri="{FF2B5EF4-FFF2-40B4-BE49-F238E27FC236}">
                <a16:creationId xmlns:a16="http://schemas.microsoft.com/office/drawing/2014/main" id="{13B3B685-D841-1243-929E-302DF3D80044}"/>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tretch>
            <a:fillRect/>
          </a:stretch>
        </p:blipFill>
        <p:spPr bwMode="auto">
          <a:xfrm>
            <a:off x="4972699" y="1971533"/>
            <a:ext cx="6533501" cy="3021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514377FF-AB14-294B-8B71-34C2FD9E33E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4C5057F2-0866-A24B-97F1-EEA6E8CB7C97}"/>
              </a:ext>
            </a:extLst>
          </p:cNvPr>
          <p:cNvSpPr txBox="1"/>
          <p:nvPr/>
        </p:nvSpPr>
        <p:spPr>
          <a:xfrm>
            <a:off x="4972699" y="5186974"/>
            <a:ext cx="6533501" cy="1015663"/>
          </a:xfrm>
          <a:prstGeom prst="rect">
            <a:avLst/>
          </a:prstGeom>
          <a:noFill/>
        </p:spPr>
        <p:txBody>
          <a:bodyPr wrap="square" rtlCol="0">
            <a:spAutoFit/>
          </a:bodyPr>
          <a:lstStyle/>
          <a:p>
            <a:r>
              <a:rPr lang="en-US" sz="1500" dirty="0"/>
              <a:t>Figure 1.2. The left image shows photomicrograph shows what normal bone looks like compared to what osteoporotic bone looks like found on the right photomicrograph. Adapted from Office of the Surgeon General 2004. </a:t>
            </a:r>
          </a:p>
        </p:txBody>
      </p:sp>
    </p:spTree>
    <p:extLst>
      <p:ext uri="{BB962C8B-B14F-4D97-AF65-F5344CB8AC3E}">
        <p14:creationId xmlns:p14="http://schemas.microsoft.com/office/powerpoint/2010/main" val="1507474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EC3B-7B22-8E43-95CA-A7D0D8388836}"/>
              </a:ext>
            </a:extLst>
          </p:cNvPr>
          <p:cNvSpPr>
            <a:spLocks noGrp="1"/>
          </p:cNvSpPr>
          <p:nvPr>
            <p:ph type="title"/>
          </p:nvPr>
        </p:nvSpPr>
        <p:spPr/>
        <p:txBody>
          <a:bodyPr/>
          <a:lstStyle/>
          <a:p>
            <a:r>
              <a:rPr lang="en-US" dirty="0"/>
              <a:t>Discussion cont.</a:t>
            </a:r>
          </a:p>
        </p:txBody>
      </p:sp>
      <p:sp>
        <p:nvSpPr>
          <p:cNvPr id="3" name="Content Placeholder 2">
            <a:extLst>
              <a:ext uri="{FF2B5EF4-FFF2-40B4-BE49-F238E27FC236}">
                <a16:creationId xmlns:a16="http://schemas.microsoft.com/office/drawing/2014/main" id="{7F61E1D8-04B9-2449-9985-92B0432E8C04}"/>
              </a:ext>
            </a:extLst>
          </p:cNvPr>
          <p:cNvSpPr>
            <a:spLocks noGrp="1"/>
          </p:cNvSpPr>
          <p:nvPr>
            <p:ph idx="1"/>
          </p:nvPr>
        </p:nvSpPr>
        <p:spPr/>
        <p:txBody>
          <a:bodyPr/>
          <a:lstStyle/>
          <a:p>
            <a:pPr>
              <a:lnSpc>
                <a:spcPct val="200000"/>
              </a:lnSpc>
            </a:pPr>
            <a:r>
              <a:rPr lang="en-US" dirty="0"/>
              <a:t>Cellular Level</a:t>
            </a:r>
          </a:p>
          <a:p>
            <a:pPr lvl="1">
              <a:lnSpc>
                <a:spcPct val="200000"/>
              </a:lnSpc>
            </a:pPr>
            <a:r>
              <a:rPr lang="en-US" dirty="0"/>
              <a:t>Unequal activity of bone cells: osteoblasts and osteoclasts</a:t>
            </a:r>
          </a:p>
          <a:p>
            <a:pPr lvl="2">
              <a:lnSpc>
                <a:spcPct val="200000"/>
              </a:lnSpc>
            </a:pPr>
            <a:r>
              <a:rPr lang="en-US" dirty="0"/>
              <a:t>Osteoblasts build new bone</a:t>
            </a:r>
          </a:p>
          <a:p>
            <a:pPr lvl="2">
              <a:lnSpc>
                <a:spcPct val="200000"/>
              </a:lnSpc>
            </a:pPr>
            <a:r>
              <a:rPr lang="en-US" dirty="0"/>
              <a:t>Osteoclasts break down old bone</a:t>
            </a:r>
          </a:p>
          <a:p>
            <a:pPr lvl="1">
              <a:lnSpc>
                <a:spcPct val="200000"/>
              </a:lnSpc>
            </a:pPr>
            <a:r>
              <a:rPr lang="en-US" dirty="0"/>
              <a:t>In osteoporosis, </a:t>
            </a:r>
            <a:r>
              <a:rPr lang="en-US" i="1" dirty="0"/>
              <a:t>the activity of the osteoclasts  is greater </a:t>
            </a:r>
            <a:r>
              <a:rPr lang="en-US" dirty="0"/>
              <a:t>than the activity of osteoblasts</a:t>
            </a:r>
          </a:p>
          <a:p>
            <a:pPr lvl="1"/>
            <a:endParaRPr lang="en-US" dirty="0"/>
          </a:p>
        </p:txBody>
      </p:sp>
    </p:spTree>
    <p:extLst>
      <p:ext uri="{BB962C8B-B14F-4D97-AF65-F5344CB8AC3E}">
        <p14:creationId xmlns:p14="http://schemas.microsoft.com/office/powerpoint/2010/main" val="4069963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C5C89-97C9-7847-97E0-6C386110F8AA}"/>
              </a:ext>
            </a:extLst>
          </p:cNvPr>
          <p:cNvSpPr>
            <a:spLocks noGrp="1"/>
          </p:cNvSpPr>
          <p:nvPr>
            <p:ph type="title"/>
          </p:nvPr>
        </p:nvSpPr>
        <p:spPr/>
        <p:txBody>
          <a:bodyPr/>
          <a:lstStyle/>
          <a:p>
            <a:r>
              <a:rPr lang="en-US" dirty="0"/>
              <a:t>Discussion Cont.	</a:t>
            </a:r>
          </a:p>
        </p:txBody>
      </p:sp>
      <p:sp>
        <p:nvSpPr>
          <p:cNvPr id="3" name="Content Placeholder 2">
            <a:extLst>
              <a:ext uri="{FF2B5EF4-FFF2-40B4-BE49-F238E27FC236}">
                <a16:creationId xmlns:a16="http://schemas.microsoft.com/office/drawing/2014/main" id="{B2B6C2FB-664C-5B45-88F1-EA3546B5B2B9}"/>
              </a:ext>
            </a:extLst>
          </p:cNvPr>
          <p:cNvSpPr>
            <a:spLocks noGrp="1"/>
          </p:cNvSpPr>
          <p:nvPr>
            <p:ph idx="1"/>
          </p:nvPr>
        </p:nvSpPr>
        <p:spPr/>
        <p:txBody>
          <a:bodyPr/>
          <a:lstStyle/>
          <a:p>
            <a:pPr>
              <a:lnSpc>
                <a:spcPct val="200000"/>
              </a:lnSpc>
            </a:pPr>
            <a:r>
              <a:rPr lang="en-US"/>
              <a:t>Two types </a:t>
            </a:r>
            <a:r>
              <a:rPr lang="en-US" dirty="0"/>
              <a:t>of Osteoporosis (Ross et al., 2020) </a:t>
            </a:r>
          </a:p>
          <a:p>
            <a:pPr lvl="1">
              <a:lnSpc>
                <a:spcPct val="200000"/>
              </a:lnSpc>
            </a:pPr>
            <a:r>
              <a:rPr lang="en-US" dirty="0"/>
              <a:t>Type I primary osteoporosis is seen in women after menopause has begun.</a:t>
            </a:r>
          </a:p>
          <a:p>
            <a:pPr lvl="2">
              <a:lnSpc>
                <a:spcPct val="200000"/>
              </a:lnSpc>
            </a:pPr>
            <a:r>
              <a:rPr lang="en-US" dirty="0"/>
              <a:t>Usually present with greater long-term effect because it starts earlier in life compared to the other type. </a:t>
            </a:r>
          </a:p>
          <a:p>
            <a:pPr lvl="1">
              <a:lnSpc>
                <a:spcPct val="200000"/>
              </a:lnSpc>
            </a:pPr>
            <a:r>
              <a:rPr lang="en-US" dirty="0"/>
              <a:t>Type II primary osteoporosis is more often seen in the elderly, and it is characterized as one of the causes of loss of function in people of this age. </a:t>
            </a:r>
          </a:p>
          <a:p>
            <a:pPr lvl="2">
              <a:lnSpc>
                <a:spcPct val="150000"/>
              </a:lnSpc>
            </a:pPr>
            <a:endParaRPr lang="en-US" dirty="0"/>
          </a:p>
          <a:p>
            <a:pPr lvl="2"/>
            <a:endParaRPr lang="en-US" dirty="0"/>
          </a:p>
        </p:txBody>
      </p:sp>
    </p:spTree>
    <p:extLst>
      <p:ext uri="{BB962C8B-B14F-4D97-AF65-F5344CB8AC3E}">
        <p14:creationId xmlns:p14="http://schemas.microsoft.com/office/powerpoint/2010/main" val="1659610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60DBC-546D-8545-ABD1-4A688950002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524F010-EB75-3C45-A216-DD240318E3B1}"/>
              </a:ext>
            </a:extLst>
          </p:cNvPr>
          <p:cNvSpPr>
            <a:spLocks noGrp="1"/>
          </p:cNvSpPr>
          <p:nvPr>
            <p:ph idx="1"/>
          </p:nvPr>
        </p:nvSpPr>
        <p:spPr/>
        <p:txBody>
          <a:bodyPr/>
          <a:lstStyle/>
          <a:p>
            <a:pPr>
              <a:lnSpc>
                <a:spcPct val="150000"/>
              </a:lnSpc>
            </a:pPr>
            <a:r>
              <a:rPr lang="en-US" dirty="0"/>
              <a:t>Osteoporosis is a serious disease that affects about 75 million people in America (Ross et al., 2020).</a:t>
            </a:r>
          </a:p>
          <a:p>
            <a:pPr>
              <a:lnSpc>
                <a:spcPct val="150000"/>
              </a:lnSpc>
            </a:pPr>
            <a:r>
              <a:rPr lang="en-US" dirty="0"/>
              <a:t>Caused by the activity of osteoclasts being greater than the activity of osteoblasts.</a:t>
            </a:r>
          </a:p>
          <a:p>
            <a:pPr>
              <a:lnSpc>
                <a:spcPct val="150000"/>
              </a:lnSpc>
            </a:pPr>
            <a:r>
              <a:rPr lang="en-US" dirty="0"/>
              <a:t>Results in the loss of bone density and alteration to structure of bone leading to bone fragility and fractures.</a:t>
            </a:r>
          </a:p>
        </p:txBody>
      </p:sp>
    </p:spTree>
    <p:extLst>
      <p:ext uri="{BB962C8B-B14F-4D97-AF65-F5344CB8AC3E}">
        <p14:creationId xmlns:p14="http://schemas.microsoft.com/office/powerpoint/2010/main" val="112815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78CB-6EB1-AB4A-B8C4-C66E737ADC6C}"/>
              </a:ext>
            </a:extLst>
          </p:cNvPr>
          <p:cNvSpPr>
            <a:spLocks noGrp="1"/>
          </p:cNvSpPr>
          <p:nvPr>
            <p:ph type="title"/>
          </p:nvPr>
        </p:nvSpPr>
        <p:spPr/>
        <p:txBody>
          <a:bodyPr/>
          <a:lstStyle/>
          <a:p>
            <a:r>
              <a:rPr lang="en-US" dirty="0"/>
              <a:t>Literature cited</a:t>
            </a:r>
          </a:p>
        </p:txBody>
      </p:sp>
      <p:sp>
        <p:nvSpPr>
          <p:cNvPr id="3" name="Content Placeholder 2">
            <a:extLst>
              <a:ext uri="{FF2B5EF4-FFF2-40B4-BE49-F238E27FC236}">
                <a16:creationId xmlns:a16="http://schemas.microsoft.com/office/drawing/2014/main" id="{2364E82D-71B6-1140-AA18-71A88CD158E6}"/>
              </a:ext>
            </a:extLst>
          </p:cNvPr>
          <p:cNvSpPr>
            <a:spLocks noGrp="1"/>
          </p:cNvSpPr>
          <p:nvPr>
            <p:ph idx="1"/>
          </p:nvPr>
        </p:nvSpPr>
        <p:spPr>
          <a:xfrm>
            <a:off x="685800" y="1729410"/>
            <a:ext cx="10820400" cy="4890052"/>
          </a:xfrm>
        </p:spPr>
        <p:txBody>
          <a:bodyPr>
            <a:normAutofit/>
          </a:bodyPr>
          <a:lstStyle/>
          <a:p>
            <a:pPr>
              <a:lnSpc>
                <a:spcPct val="150000"/>
              </a:lnSpc>
            </a:pPr>
            <a:r>
              <a:rPr lang="en-US" sz="1800" dirty="0"/>
              <a:t>National Osteoporosis Foundation. (</a:t>
            </a:r>
            <a:r>
              <a:rPr lang="en-US" sz="1800" dirty="0" err="1"/>
              <a:t>n.d</a:t>
            </a:r>
            <a:r>
              <a:rPr lang="en-US" sz="1800" dirty="0"/>
              <a:t>). </a:t>
            </a:r>
            <a:r>
              <a:rPr lang="en-US" sz="1800" i="1" dirty="0"/>
              <a:t>What is osteoporosis and what causes it?</a:t>
            </a:r>
            <a:r>
              <a:rPr lang="en-US" sz="1800" dirty="0"/>
              <a:t> https://</a:t>
            </a:r>
            <a:r>
              <a:rPr lang="en-US" sz="1800" dirty="0" err="1"/>
              <a:t>www.nof.org</a:t>
            </a:r>
            <a:r>
              <a:rPr lang="en-US" sz="1800" dirty="0"/>
              <a:t>/patients/what-is-osteoporosis/. </a:t>
            </a:r>
          </a:p>
          <a:p>
            <a:pPr>
              <a:lnSpc>
                <a:spcPct val="150000"/>
              </a:lnSpc>
            </a:pPr>
            <a:r>
              <a:rPr lang="en-US" sz="1800" dirty="0"/>
              <a:t>Office of the Surgeon General (US). Bone Health and Osteoporosis: A Report of the Surgeon General. Rockville (MD): Office of the Surgeon General (US); (2004). Figure 2-5, Normal vs. Osteoporotic Bone. Available from: https://</a:t>
            </a:r>
            <a:r>
              <a:rPr lang="en-US" sz="1800" dirty="0" err="1"/>
              <a:t>www.ncbi.nlm.nih.gov</a:t>
            </a:r>
            <a:r>
              <a:rPr lang="en-US" sz="1800" dirty="0"/>
              <a:t>/books/NBK45504/figure/ch2.f5/</a:t>
            </a:r>
          </a:p>
          <a:p>
            <a:pPr>
              <a:lnSpc>
                <a:spcPct val="150000"/>
              </a:lnSpc>
            </a:pPr>
            <a:r>
              <a:rPr lang="en-US" sz="1800" dirty="0"/>
              <a:t>Rachner, T. D., Khosla, S., &amp; </a:t>
            </a:r>
            <a:r>
              <a:rPr lang="en-US" sz="1800" dirty="0" err="1"/>
              <a:t>Hofbauer</a:t>
            </a:r>
            <a:r>
              <a:rPr lang="en-US" sz="1800" dirty="0"/>
              <a:t>, L. C. (2011). Osteoporosis: now and the future. </a:t>
            </a:r>
            <a:r>
              <a:rPr lang="en-US" sz="1800" i="1" dirty="0"/>
              <a:t>The Lancet</a:t>
            </a:r>
            <a:r>
              <a:rPr lang="en-US" sz="1800" dirty="0"/>
              <a:t>, </a:t>
            </a:r>
            <a:r>
              <a:rPr lang="en-US" sz="1800" i="1" dirty="0"/>
              <a:t>377</a:t>
            </a:r>
            <a:r>
              <a:rPr lang="en-US" sz="1800" dirty="0"/>
              <a:t>(9773), 1276-1287.</a:t>
            </a:r>
          </a:p>
          <a:p>
            <a:pPr>
              <a:lnSpc>
                <a:spcPct val="150000"/>
              </a:lnSpc>
            </a:pPr>
            <a:r>
              <a:rPr lang="en-US" sz="1800" dirty="0"/>
              <a:t>Ross, M. H., Kaye, G. I., &amp; </a:t>
            </a:r>
            <a:r>
              <a:rPr lang="en-US" sz="1800" dirty="0" err="1"/>
              <a:t>Pawlina</a:t>
            </a:r>
            <a:r>
              <a:rPr lang="en-US" sz="1800" dirty="0"/>
              <a:t>, W. (2020). </a:t>
            </a:r>
            <a:r>
              <a:rPr lang="en-US" sz="1800" i="1" dirty="0"/>
              <a:t>Histology: A text and atlas</a:t>
            </a:r>
            <a:r>
              <a:rPr lang="en-US" sz="1800" dirty="0"/>
              <a:t>. Philadelphia, Pa: Lippincott Williams &amp; Wilkins.</a:t>
            </a:r>
          </a:p>
        </p:txBody>
      </p:sp>
    </p:spTree>
    <p:extLst>
      <p:ext uri="{BB962C8B-B14F-4D97-AF65-F5344CB8AC3E}">
        <p14:creationId xmlns:p14="http://schemas.microsoft.com/office/powerpoint/2010/main" val="181222036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1404</TotalTime>
  <Words>513</Words>
  <Application>Microsoft Macintosh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Vapor Trail</vt:lpstr>
      <vt:lpstr>Osteoporosis </vt:lpstr>
      <vt:lpstr>Introduction</vt:lpstr>
      <vt:lpstr>Introduction cont.</vt:lpstr>
      <vt:lpstr>Discussion</vt:lpstr>
      <vt:lpstr>Discussion cont.</vt:lpstr>
      <vt:lpstr>Discussion Cont. </vt:lpstr>
      <vt:lpstr>Conclusion</vt:lpstr>
      <vt:lpstr>Literature cited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Osteoporosis </dc:title>
  <dc:creator>Diana Alvarez</dc:creator>
  <cp:lastModifiedBy>Diana Alvarez</cp:lastModifiedBy>
  <cp:revision>7</cp:revision>
  <dcterms:created xsi:type="dcterms:W3CDTF">2021-04-07T15:47:53Z</dcterms:created>
  <dcterms:modified xsi:type="dcterms:W3CDTF">2021-04-08T15:12:42Z</dcterms:modified>
</cp:coreProperties>
</file>