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86" d="100"/>
          <a:sy n="86" d="100"/>
        </p:scale>
        <p:origin x="13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9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6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4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6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16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6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45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91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703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0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09D6D-68AE-4E72-B97B-34470F272A2C}" type="datetimeFigureOut">
              <a:rPr lang="en-US" smtClean="0"/>
              <a:t>4/9/2021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15479-43F9-442F-BF38-CB7DFB0E3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19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FE59457-69DD-4B3F-BEE7-E8D379D60D3E}"/>
              </a:ext>
            </a:extLst>
          </p:cNvPr>
          <p:cNvSpPr/>
          <p:nvPr/>
        </p:nvSpPr>
        <p:spPr>
          <a:xfrm>
            <a:off x="158975" y="858304"/>
            <a:ext cx="2741535" cy="36483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7831E6-1DCC-4921-A3D2-946743858DC1}"/>
              </a:ext>
            </a:extLst>
          </p:cNvPr>
          <p:cNvSpPr/>
          <p:nvPr/>
        </p:nvSpPr>
        <p:spPr>
          <a:xfrm>
            <a:off x="158975" y="1216817"/>
            <a:ext cx="2741535" cy="211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autonomy support is related to the well-being of an adolescent’s mental health and absence of behavioral problems (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Brenning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2019)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Parental psychological control often interferes with autonomy and impacts the mental health and social development of adolescents negatively (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Bleys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al., 2016; Chen-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Gaddini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2020; Li, 2015)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Defining psychological control (Murray et al., 2014) and assertiveness (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Parray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Kumar)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23D17D-5F4E-4A8D-AD09-CDF121ABEB6A}"/>
              </a:ext>
            </a:extLst>
          </p:cNvPr>
          <p:cNvSpPr txBox="1"/>
          <p:nvPr/>
        </p:nvSpPr>
        <p:spPr>
          <a:xfrm>
            <a:off x="3749281" y="2317233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EFD8EB-B383-4366-9542-26D11873752C}"/>
              </a:ext>
            </a:extLst>
          </p:cNvPr>
          <p:cNvSpPr/>
          <p:nvPr/>
        </p:nvSpPr>
        <p:spPr>
          <a:xfrm>
            <a:off x="158142" y="3429000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4C76C4-F68B-4B69-8244-0FE7E1AE1CE8}"/>
              </a:ext>
            </a:extLst>
          </p:cNvPr>
          <p:cNvSpPr/>
          <p:nvPr/>
        </p:nvSpPr>
        <p:spPr>
          <a:xfrm>
            <a:off x="167431" y="3796471"/>
            <a:ext cx="2743200" cy="7030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be a relationship between past adolescent psychological control and assertiveness in college students.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05A068-84D7-4DD0-96F3-154F170E41CE}"/>
              </a:ext>
            </a:extLst>
          </p:cNvPr>
          <p:cNvSpPr txBox="1"/>
          <p:nvPr/>
        </p:nvSpPr>
        <p:spPr>
          <a:xfrm>
            <a:off x="393255" y="3409754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E86E46-CD5B-47B9-8560-64E568AD72FF}"/>
              </a:ext>
            </a:extLst>
          </p:cNvPr>
          <p:cNvSpPr/>
          <p:nvPr/>
        </p:nvSpPr>
        <p:spPr>
          <a:xfrm>
            <a:off x="167431" y="4610662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BC75D9-C987-4412-AF72-7F646A2BE60C}"/>
              </a:ext>
            </a:extLst>
          </p:cNvPr>
          <p:cNvSpPr/>
          <p:nvPr/>
        </p:nvSpPr>
        <p:spPr>
          <a:xfrm>
            <a:off x="158142" y="4989025"/>
            <a:ext cx="2743200" cy="17530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students’ average levels of past psychological control?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psychological control differences as a function of gender?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students’ average levels of assertiveness?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assertiveness differences as a function of gender?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assertiveness differences as a function of race?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F8B610-0171-4580-BA79-308CB5FFB550}"/>
              </a:ext>
            </a:extLst>
          </p:cNvPr>
          <p:cNvSpPr txBox="1"/>
          <p:nvPr/>
        </p:nvSpPr>
        <p:spPr>
          <a:xfrm>
            <a:off x="416005" y="4641781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Questions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5A6829-659F-4A62-B339-61520C73C889}"/>
              </a:ext>
            </a:extLst>
          </p:cNvPr>
          <p:cNvSpPr/>
          <p:nvPr/>
        </p:nvSpPr>
        <p:spPr>
          <a:xfrm>
            <a:off x="0" y="0"/>
            <a:ext cx="9144000" cy="76003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C7A54AC-BFCA-455F-BFD7-BDE2DDEDF0BB}"/>
              </a:ext>
            </a:extLst>
          </p:cNvPr>
          <p:cNvSpPr/>
          <p:nvPr/>
        </p:nvSpPr>
        <p:spPr>
          <a:xfrm>
            <a:off x="3222170" y="858304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6042EA-C0EB-4896-BD0B-304147EBCFF7}"/>
              </a:ext>
            </a:extLst>
          </p:cNvPr>
          <p:cNvSpPr/>
          <p:nvPr/>
        </p:nvSpPr>
        <p:spPr>
          <a:xfrm>
            <a:off x="3221206" y="1205294"/>
            <a:ext cx="2741535" cy="211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were recruited through online solicitation (via Instagram story) and in person at the McKee library and promenade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questionnaire was sent to the email of those who were recruited in person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 responded to a two-question demographic questionnaire, and the Psychological Control Disrespect Scale and </a:t>
            </a:r>
            <a:r>
              <a:rPr lang="en-US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Rathus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Assertiveness Schedule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data was collected, questionnaires were scored, coded, and then analyzed using SPSS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5FCE51-E09B-410A-895A-9BB4A1546791}"/>
              </a:ext>
            </a:extLst>
          </p:cNvPr>
          <p:cNvSpPr txBox="1"/>
          <p:nvPr/>
        </p:nvSpPr>
        <p:spPr>
          <a:xfrm>
            <a:off x="3466034" y="858304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00B9706-DF15-4D46-A6E7-606A23EA523E}"/>
              </a:ext>
            </a:extLst>
          </p:cNvPr>
          <p:cNvSpPr/>
          <p:nvPr/>
        </p:nvSpPr>
        <p:spPr>
          <a:xfrm>
            <a:off x="3221206" y="3429000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5CA7303-C881-4B76-9B98-270E87C9753C}"/>
              </a:ext>
            </a:extLst>
          </p:cNvPr>
          <p:cNvSpPr/>
          <p:nvPr/>
        </p:nvSpPr>
        <p:spPr>
          <a:xfrm>
            <a:off x="3221206" y="3794760"/>
            <a:ext cx="2741535" cy="2964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consisted of 44 participants (Males = 19, Females = 25)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Students’ average levels of past psychological control: 11.02 (SD = 2.969)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score for assertiveness in college students: 7.77 (SD = 14.959)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a statistically significant correlation between past adolescent psychological control and assertiveness in college students[r =.303, p = .045,ss]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adolescent psychological control and gender: t(42) = .566, p = .574, 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assertiveness and gender: t(42) = -1.787, p = .081, ns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between assertiveness and race F(5,38) = .229, p = .948, 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9B6BBD4-6873-45E9-ACA1-06278422B531}"/>
              </a:ext>
            </a:extLst>
          </p:cNvPr>
          <p:cNvSpPr txBox="1"/>
          <p:nvPr/>
        </p:nvSpPr>
        <p:spPr>
          <a:xfrm>
            <a:off x="3448974" y="3439892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362DB3-B358-47B0-A71F-33033B1B67C1}"/>
              </a:ext>
            </a:extLst>
          </p:cNvPr>
          <p:cNvSpPr/>
          <p:nvPr/>
        </p:nvSpPr>
        <p:spPr>
          <a:xfrm>
            <a:off x="6286766" y="2595609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B33ECF5-F937-45AD-B260-553EB710CC7A}"/>
              </a:ext>
            </a:extLst>
          </p:cNvPr>
          <p:cNvSpPr/>
          <p:nvPr/>
        </p:nvSpPr>
        <p:spPr>
          <a:xfrm>
            <a:off x="6286766" y="2961369"/>
            <a:ext cx="2743200" cy="2112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showed a positive relationship between past adolescent psychological control and assertiveness levels in college students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limitations: convenience sampling, sample size, participants’ recollection of past experiences may be distorted, participants may not have been honest on the self-report measures, some items on RAS may be considered outdated or sexist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research could include a greater diversity among participants in terms of religious affiliation and race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C43B7F4-E2C0-4FDC-BC8D-B6031A6895DC}"/>
              </a:ext>
            </a:extLst>
          </p:cNvPr>
          <p:cNvSpPr txBox="1"/>
          <p:nvPr/>
        </p:nvSpPr>
        <p:spPr>
          <a:xfrm>
            <a:off x="6539777" y="2617976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3560EF-AC8F-411E-B827-CA4789094FF9}"/>
              </a:ext>
            </a:extLst>
          </p:cNvPr>
          <p:cNvSpPr/>
          <p:nvPr/>
        </p:nvSpPr>
        <p:spPr>
          <a:xfrm>
            <a:off x="6286766" y="5142844"/>
            <a:ext cx="2743200" cy="3657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B44B452-29EB-41B9-918F-F90B63B7C6D5}"/>
              </a:ext>
            </a:extLst>
          </p:cNvPr>
          <p:cNvSpPr/>
          <p:nvPr/>
        </p:nvSpPr>
        <p:spPr>
          <a:xfrm>
            <a:off x="6286766" y="5508604"/>
            <a:ext cx="2743200" cy="13073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82880" indent="-457200">
              <a:lnSpc>
                <a:spcPct val="150000"/>
              </a:lnSpc>
            </a:pPr>
            <a:endParaRPr lang="en-US" sz="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880" indent="-457200">
              <a:lnSpc>
                <a:spcPct val="150000"/>
              </a:lnSpc>
            </a:pP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Bleys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Soenens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B., Claes, S.,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Vliegen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N., &amp;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Luyten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(2018). Parental psychological control, adolescent self-criticism, and adolescent depressive symptoms: A latent change modeling approach in Belgian adolescents. Journal of Clinical Psychology, 74(10), 1833-1853. https://doi-org.ezproxy.southern.edu/10.1002/jclp.22632</a:t>
            </a:r>
          </a:p>
          <a:p>
            <a:pPr marL="182880" indent="-457200">
              <a:lnSpc>
                <a:spcPct val="150000"/>
              </a:lnSpc>
            </a:pP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Brenning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M.,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Antrop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Petegem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V.,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Soenens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Meulenaere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D., Rodríguez-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Meirinhos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&amp; 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Vansteenkiste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(2019). I won’t obey!: Psychologically controlling parenting and (non)-clinical adolescents’ responses to rule-setting. Journal of Clinical Psychology, 75(6), 1034-1046. https://doi.org/10.1002/jclp.22750</a:t>
            </a:r>
          </a:p>
          <a:p>
            <a:pPr marL="182880" indent="-457200">
              <a:lnSpc>
                <a:spcPct val="150000"/>
              </a:lnSpc>
            </a:pP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Chen-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Gaddini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M., Liu, J., &amp; Nucci, L. (2020). “It’s my own business!”: Parental control over personal issues in the context of everyday adolescent-parent conflicts and internalizing disorders among urban Chinese adolescents. Developmental Psychology, 56(9), 1775-1786. https://doi.org/10.1037/dev0001053</a:t>
            </a:r>
          </a:p>
          <a:p>
            <a:pPr marL="182880" indent="-457200">
              <a:lnSpc>
                <a:spcPct val="150000"/>
              </a:lnSpc>
            </a:pP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Li, D., Zhang, W., &amp; Wang, Y. (2015). Parental behavioral control, psychological control and Chinese adolescents’ peer victimization: The mediating role of self-control. Journal of Child and Family Studies, 24(3), 628-637. https://doi.org/10.1007/s10826-013-9873-4</a:t>
            </a:r>
          </a:p>
          <a:p>
            <a:pPr marL="182880" indent="-457200">
              <a:lnSpc>
                <a:spcPct val="150000"/>
              </a:lnSpc>
            </a:pP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Murray, K. W., Dwyer, K. M., Rubin, K. H., Knighton-</a:t>
            </a: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Wisor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S., &amp; Booth-LaForce, C. (2014). Parent-child relationships, parental psychological control, and aggression: Maternal and paternal relationships. Journal of Youth and Adolescence, 43(8), 1361-1373. https://doi.org/10.1007/s10964-013-0019-1</a:t>
            </a:r>
          </a:p>
          <a:p>
            <a:pPr marL="182880" indent="-457200">
              <a:lnSpc>
                <a:spcPct val="150000"/>
              </a:lnSpc>
            </a:pPr>
            <a:r>
              <a:rPr lang="en-US" sz="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Parray</a:t>
            </a:r>
            <a:r>
              <a:rPr lang="en-US" sz="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W. M., &amp; Kumar, S. (2016). Assertiveness among undergraduate students of the university. The International Journal of Indian Psychology, 4(1), p.283-291. DOI: 10.25215/0476.021</a:t>
            </a:r>
          </a:p>
          <a:p>
            <a:pPr marL="182880" indent="-457200">
              <a:lnSpc>
                <a:spcPct val="150000"/>
              </a:lnSpc>
            </a:pPr>
            <a:endParaRPr lang="en-US" sz="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FAC7A7-4C9F-4A12-8FA5-5ED52B09F315}"/>
              </a:ext>
            </a:extLst>
          </p:cNvPr>
          <p:cNvSpPr txBox="1"/>
          <p:nvPr/>
        </p:nvSpPr>
        <p:spPr>
          <a:xfrm>
            <a:off x="6535340" y="5139272"/>
            <a:ext cx="224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93D6C072-BA1E-4C99-848F-380BEB20B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1202" y="1019063"/>
            <a:ext cx="2743200" cy="1497464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C3AF44D6-5F6A-4690-96DF-682B9127B016}"/>
              </a:ext>
            </a:extLst>
          </p:cNvPr>
          <p:cNvSpPr txBox="1"/>
          <p:nvPr/>
        </p:nvSpPr>
        <p:spPr>
          <a:xfrm>
            <a:off x="956315" y="37058"/>
            <a:ext cx="72313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Adolescent Psychological Control and Assertiveness in College Students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Angie Luna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 and Psychology, Southern Adventist University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EDE075-8A37-4C03-8390-ACD2BBD39A21}"/>
              </a:ext>
            </a:extLst>
          </p:cNvPr>
          <p:cNvSpPr txBox="1"/>
          <p:nvPr/>
        </p:nvSpPr>
        <p:spPr>
          <a:xfrm>
            <a:off x="6615343" y="794503"/>
            <a:ext cx="23879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Correlation Between PCDS and RAS</a:t>
            </a:r>
          </a:p>
        </p:txBody>
      </p:sp>
    </p:spTree>
    <p:extLst>
      <p:ext uri="{BB962C8B-B14F-4D97-AF65-F5344CB8AC3E}">
        <p14:creationId xmlns:p14="http://schemas.microsoft.com/office/powerpoint/2010/main" val="325039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</TotalTime>
  <Words>811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Luna</dc:creator>
  <cp:lastModifiedBy>Angie Luna</cp:lastModifiedBy>
  <cp:revision>25</cp:revision>
  <dcterms:created xsi:type="dcterms:W3CDTF">2021-04-08T21:46:08Z</dcterms:created>
  <dcterms:modified xsi:type="dcterms:W3CDTF">2021-04-09T12:44:25Z</dcterms:modified>
</cp:coreProperties>
</file>