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4"/>
    <p:restoredTop sz="95741"/>
  </p:normalViewPr>
  <p:slideViewPr>
    <p:cSldViewPr snapToGrid="0" snapToObjects="1">
      <p:cViewPr>
        <p:scale>
          <a:sx n="80" d="100"/>
          <a:sy n="80" d="100"/>
        </p:scale>
        <p:origin x="2000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4/8/21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090222" TargetMode="External"/><Relationship Id="rId2" Type="http://schemas.openxmlformats.org/officeDocument/2006/relationships/hyperlink" Target="https://doi.org/10.1371/journal.pone.002994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path.med.utah.edu/webpath.html#MENU" TargetMode="External"/><Relationship Id="rId4" Type="http://schemas.openxmlformats.org/officeDocument/2006/relationships/hyperlink" Target="https://doi.org/10.1139/cjpp-2016-05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5070-E500-AA4F-A26D-F67FFC73B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Coronary heart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8E23E-3BF4-F84F-9841-7EDA4EB95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Judy Ornelas </a:t>
            </a:r>
          </a:p>
          <a:p>
            <a:r>
              <a:rPr lang="en-US" dirty="0"/>
              <a:t>Professor </a:t>
            </a:r>
            <a:r>
              <a:rPr lang="en-US" dirty="0" err="1"/>
              <a:t>Norskov</a:t>
            </a:r>
            <a:endParaRPr lang="en-US" dirty="0"/>
          </a:p>
          <a:p>
            <a:r>
              <a:rPr lang="en-US" dirty="0"/>
              <a:t>Southern Adventist University Collegedale, TN</a:t>
            </a:r>
          </a:p>
        </p:txBody>
      </p:sp>
    </p:spTree>
    <p:extLst>
      <p:ext uri="{BB962C8B-B14F-4D97-AF65-F5344CB8AC3E}">
        <p14:creationId xmlns:p14="http://schemas.microsoft.com/office/powerpoint/2010/main" val="190679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C03B0-C66C-EB42-AA1D-61F3841D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What it 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A8A2A-DEAD-AD45-A13B-3F68D423A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4" y="1402080"/>
            <a:ext cx="5929745" cy="405384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Coronary Heart Disease, is a plaque buildup within the coronary arteries, in which, the heart can’t deliver enough oxygenated-blood to the body. </a:t>
            </a:r>
          </a:p>
          <a:p>
            <a:r>
              <a:rPr lang="en-US" sz="2800" dirty="0"/>
              <a:t>In the United States this is the leading cause of death. </a:t>
            </a:r>
          </a:p>
        </p:txBody>
      </p:sp>
    </p:spTree>
    <p:extLst>
      <p:ext uri="{BB962C8B-B14F-4D97-AF65-F5344CB8AC3E}">
        <p14:creationId xmlns:p14="http://schemas.microsoft.com/office/powerpoint/2010/main" val="123250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60C344-B70C-4892-A50B-18A14E39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53CA6F-E2A3-48F3-AD20-D80C44380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7" y="0"/>
            <a:ext cx="6676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CAD975-845A-D54F-A95D-060BAFD1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820" y="643466"/>
            <a:ext cx="5437703" cy="1152127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Causes 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B0A627-B641-8149-A849-9F55863E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820" y="2170772"/>
            <a:ext cx="5437697" cy="35692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main cause for Coronary Heart Disease is Atherosclerosis. </a:t>
            </a:r>
          </a:p>
          <a:p>
            <a:r>
              <a:rPr lang="en-US" dirty="0">
                <a:solidFill>
                  <a:srgbClr val="FFFFFF"/>
                </a:solidFill>
              </a:rPr>
              <a:t>When an artery becomes damaged by unhealthy lifestyles, cholesterol will start building-up in the site of the damage. </a:t>
            </a:r>
          </a:p>
          <a:p>
            <a:r>
              <a:rPr lang="en-US" dirty="0">
                <a:solidFill>
                  <a:srgbClr val="FFFFFF"/>
                </a:solidFill>
              </a:rPr>
              <a:t>Eventually, the site of the damaged artery will have a build up of cholesterol, calcium, and macrophages. </a:t>
            </a:r>
          </a:p>
          <a:p>
            <a:r>
              <a:rPr lang="en-US" dirty="0">
                <a:solidFill>
                  <a:srgbClr val="FFFFFF"/>
                </a:solidFill>
              </a:rPr>
              <a:t>This plaque build-up, blocks blood flow, depending the size of the plaque build-up. </a:t>
            </a:r>
          </a:p>
        </p:txBody>
      </p:sp>
    </p:spTree>
    <p:extLst>
      <p:ext uri="{BB962C8B-B14F-4D97-AF65-F5344CB8AC3E}">
        <p14:creationId xmlns:p14="http://schemas.microsoft.com/office/powerpoint/2010/main" val="1623313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035AE2-1B72-1447-92BA-3E95DF357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Normal Coronary Artery</a:t>
            </a:r>
          </a:p>
        </p:txBody>
      </p:sp>
      <p:pic>
        <p:nvPicPr>
          <p:cNvPr id="19" name="Content Placeholder 18" descr="Shape, circle&#10;&#10;Description automatically generated">
            <a:extLst>
              <a:ext uri="{FF2B5EF4-FFF2-40B4-BE49-F238E27FC236}">
                <a16:creationId xmlns:a16="http://schemas.microsoft.com/office/drawing/2014/main" id="{E29C6C98-737E-3C47-A179-A6C350ACD2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36716" y="3143250"/>
            <a:ext cx="3962419" cy="2597150"/>
          </a:xfrm>
        </p:spPr>
      </p:pic>
      <p:pic>
        <p:nvPicPr>
          <p:cNvPr id="21" name="Content Placeholder 20" descr="A picture containing pink, decorated&#10;&#10;Description automatically generated">
            <a:extLst>
              <a:ext uri="{FF2B5EF4-FFF2-40B4-BE49-F238E27FC236}">
                <a16:creationId xmlns:a16="http://schemas.microsoft.com/office/drawing/2014/main" id="{4F175095-CF4D-F44E-B585-AF84C65E6E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81575" y="3143250"/>
            <a:ext cx="1967537" cy="2597150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D00CEC5-34CE-B34C-AA12-B36ADD56F2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Coronary Artery with plaque build-up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5544724-99FF-3A45-BA1D-E15F6F80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Histopathology  </a:t>
            </a:r>
          </a:p>
        </p:txBody>
      </p:sp>
    </p:spTree>
    <p:extLst>
      <p:ext uri="{BB962C8B-B14F-4D97-AF65-F5344CB8AC3E}">
        <p14:creationId xmlns:p14="http://schemas.microsoft.com/office/powerpoint/2010/main" val="149862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EF37EF-E3C0-ED4C-B615-45306E92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Closer look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62AFB-CF71-4F8A-8201-9120A727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Layers of the artery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Tunica Intima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Tunica Media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Tunica Adventitia </a:t>
            </a:r>
          </a:p>
          <a:p>
            <a:r>
              <a:rPr lang="en-US" dirty="0">
                <a:solidFill>
                  <a:schemeClr val="bg1"/>
                </a:solidFill>
              </a:rPr>
              <a:t>Cholesterol Slits </a:t>
            </a:r>
          </a:p>
          <a:p>
            <a:r>
              <a:rPr lang="en-US" dirty="0">
                <a:solidFill>
                  <a:schemeClr val="bg1"/>
                </a:solidFill>
              </a:rPr>
              <a:t>Macrophages </a:t>
            </a:r>
          </a:p>
          <a:p>
            <a:r>
              <a:rPr lang="en-US" dirty="0">
                <a:solidFill>
                  <a:schemeClr val="bg1"/>
                </a:solidFill>
              </a:rPr>
              <a:t>Calcium </a:t>
            </a:r>
          </a:p>
          <a:p>
            <a:pPr marL="2286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7D32009-7678-A94B-ACC8-5691ED0D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301440"/>
            <a:ext cx="6605479" cy="40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5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hydrant, pink, close&#10;&#10;Description automatically generated">
            <a:extLst>
              <a:ext uri="{FF2B5EF4-FFF2-40B4-BE49-F238E27FC236}">
                <a16:creationId xmlns:a16="http://schemas.microsoft.com/office/drawing/2014/main" id="{3EE6B8E7-0367-4D46-9A22-96F9A5A4F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5362"/>
          <a:stretch/>
        </p:blipFill>
        <p:spPr>
          <a:xfrm>
            <a:off x="874285" y="275622"/>
            <a:ext cx="4372832" cy="492492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455D11-A586-974E-8BF5-940D989CF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909" r="23757" b="-1"/>
          <a:stretch/>
        </p:blipFill>
        <p:spPr>
          <a:xfrm>
            <a:off x="6944883" y="275622"/>
            <a:ext cx="4372832" cy="4919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36870A-C16E-5947-A88C-5197BDEF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619" y="5406188"/>
            <a:ext cx="6096002" cy="1170692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>
                <a:solidFill>
                  <a:schemeClr val="tx1"/>
                </a:solidFill>
              </a:rPr>
              <a:t>Occlusion of Arteries  </a:t>
            </a:r>
          </a:p>
        </p:txBody>
      </p:sp>
    </p:spTree>
    <p:extLst>
      <p:ext uri="{BB962C8B-B14F-4D97-AF65-F5344CB8AC3E}">
        <p14:creationId xmlns:p14="http://schemas.microsoft.com/office/powerpoint/2010/main" val="186162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807FB-B54A-4F46-8B4E-A6F8B902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59510D2-7515-4E3C-A006-4769A149D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Coronary Heart Disease supersedes Atherosclerosis. </a:t>
            </a:r>
          </a:p>
          <a:p>
            <a:r>
              <a:rPr lang="en-US" dirty="0">
                <a:solidFill>
                  <a:schemeClr val="bg1"/>
                </a:solidFill>
              </a:rPr>
              <a:t>It can potentially be fatal, if not treated, due to the reduced blood flow. </a:t>
            </a:r>
          </a:p>
          <a:p>
            <a:r>
              <a:rPr lang="en-US" dirty="0">
                <a:solidFill>
                  <a:schemeClr val="bg1"/>
                </a:solidFill>
              </a:rPr>
              <a:t>Organ failure may occur as well.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Figure 3. The histopathology of a coronary artery with atheromatous buildup. The layers are corresponded as such; tunica intima (TI), tunica media (TM), and tunica adventitia (TA), Internal elastic membrane (IEM).  (CITATION OF TEXTBOOK)&#10;&#10;">
            <a:extLst>
              <a:ext uri="{FF2B5EF4-FFF2-40B4-BE49-F238E27FC236}">
                <a16:creationId xmlns:a16="http://schemas.microsoft.com/office/drawing/2014/main" id="{B951B476-FCC1-CA4E-AB06-CFAA719F5B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"/>
          <a:stretch/>
        </p:blipFill>
        <p:spPr bwMode="auto">
          <a:xfrm>
            <a:off x="5300656" y="643467"/>
            <a:ext cx="6244983" cy="541019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010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52EC-2E4B-6249-8545-C0220574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References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25F43-E5EC-6742-8C5A-CF379C16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Naik HS, Srilatha C, Sujatha K, Sreedevi B, Prasad TNVKV. Tissue Expression of TNF-alpha and IL-18 by Real Time PCR in Initiated Atherosclerosis in Wistar Male Rats. Indian Journal of Animal Research. 2020;54(11):1446-1450. doi:10.18805/ijar.B-3835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Harmon EY, Fronhofer V, Keller RS, Feustel PJ, Brosnan MJ, et al. (2012) Ultrasound Biomicroscopy for Longitudinal Studies of Carotid Plaque Development in Mice: Validation with Histological Endpoints. PLOS ONE 7(1): e29944. </a:t>
            </a:r>
            <a:r>
              <a:rPr lang="en-US" sz="1100" u="sng">
                <a:solidFill>
                  <a:schemeClr val="bg1"/>
                </a:solidFill>
                <a:hlinkClick r:id="rId2"/>
              </a:rPr>
              <a:t>https://doi.org/10.1371/journal.pone.0029944</a:t>
            </a:r>
            <a:endParaRPr lang="en-US" sz="11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Manichaikul A, Rich SS, Perry H, Yeboah J, Law M, et al. (2014) A Functionally Significant Polymorphism in ID3 Is Associated with Human Coronary Pathology. PLOS ONE 9(3): e90222. </a:t>
            </a:r>
            <a:r>
              <a:rPr lang="en-US" sz="1100" u="sng">
                <a:solidFill>
                  <a:schemeClr val="bg1"/>
                </a:solidFill>
                <a:hlinkClick r:id="rId3"/>
              </a:rPr>
              <a:t>https://doi.org/10.1371/journal.pone.0090222</a:t>
            </a:r>
            <a:endParaRPr lang="en-US" sz="11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LeBlanc, S., Bibeau, K., Bertrand, O. F., Lévesque, V., Deschênes St-Pierre, B., Pibarot, P., Després, J.-P., &amp; Larose, E. (2017). Carotid versus coronary atherosclerosis burdens in acute compared with chronic symptomatic coronary artery disease. Canadian Journal of Physiology &amp; Pharmacology, 95(8), 878–887. </a:t>
            </a:r>
            <a:r>
              <a:rPr lang="en-US" sz="1100" u="sng">
                <a:solidFill>
                  <a:schemeClr val="bg1"/>
                </a:solidFill>
                <a:hlinkClick r:id="rId4"/>
              </a:rPr>
              <a:t>https://doi.org/10.1139/cjpp-2016-0588</a:t>
            </a:r>
            <a:endParaRPr lang="en-US" sz="11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MD, E. C. (n.d.). Pathology images and text for medical education. Retrieved April 8, 2021, from </a:t>
            </a:r>
            <a:r>
              <a:rPr lang="en-US" sz="1100" u="sng">
                <a:solidFill>
                  <a:schemeClr val="bg1"/>
                </a:solidFill>
                <a:hlinkClick r:id="rId5"/>
              </a:rPr>
              <a:t>https://webpath.med.utah.edu/webpath.html#MENU</a:t>
            </a:r>
            <a:endParaRPr lang="en-US" sz="11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</a:rPr>
              <a:t>Ross, M. H., &amp; Pawlina, W. (2015). </a:t>
            </a:r>
            <a:r>
              <a:rPr lang="en-US" sz="1100" i="1">
                <a:solidFill>
                  <a:schemeClr val="bg1"/>
                </a:solidFill>
              </a:rPr>
              <a:t>Histology: A text and atlas</a:t>
            </a:r>
            <a:r>
              <a:rPr lang="en-US" sz="1100">
                <a:solidFill>
                  <a:schemeClr val="bg1"/>
                </a:solidFill>
              </a:rPr>
              <a:t>. Philadelphia: Wolters Kluwer/Lippincott Williams &amp; Wilkins Health.</a:t>
            </a:r>
          </a:p>
        </p:txBody>
      </p:sp>
    </p:spTree>
    <p:extLst>
      <p:ext uri="{BB962C8B-B14F-4D97-AF65-F5344CB8AC3E}">
        <p14:creationId xmlns:p14="http://schemas.microsoft.com/office/powerpoint/2010/main" val="83542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785</TotalTime>
  <Words>498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Coronary heart disease</vt:lpstr>
      <vt:lpstr>What it is</vt:lpstr>
      <vt:lpstr>What Causes it</vt:lpstr>
      <vt:lpstr>Histopathology  </vt:lpstr>
      <vt:lpstr>Closer look</vt:lpstr>
      <vt:lpstr>Occlusion of Arteries  </vt:lpstr>
      <vt:lpstr>conclusion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Coronary heart disease</dc:title>
  <dc:creator>Judy Ornelas</dc:creator>
  <cp:lastModifiedBy>Judy Ornelas</cp:lastModifiedBy>
  <cp:revision>8</cp:revision>
  <dcterms:created xsi:type="dcterms:W3CDTF">2021-04-09T02:00:46Z</dcterms:created>
  <dcterms:modified xsi:type="dcterms:W3CDTF">2021-04-09T15:06:45Z</dcterms:modified>
</cp:coreProperties>
</file>